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72" r:id="rId3"/>
    <p:sldId id="271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L" initials="BL" lastIdx="1" clrIdx="0"/>
  <p:cmAuthor id="2" name="Beatrice L" initials="BL [2]" lastIdx="1" clrIdx="1"/>
  <p:cmAuthor id="3" name="Feisal Ismail" initials="FI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11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0"/>
    <p:restoredTop sz="98101" autoAdjust="0"/>
  </p:normalViewPr>
  <p:slideViewPr>
    <p:cSldViewPr snapToGrid="0" snapToObjects="1">
      <p:cViewPr>
        <p:scale>
          <a:sx n="178" d="100"/>
          <a:sy n="178" d="100"/>
        </p:scale>
        <p:origin x="144" y="-59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C260D-401B-BB4A-8532-9FE915B7A494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C8AD-AEC4-3142-8CD4-3528A8152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30BDA-C199-2249-A0AA-2D1D69B7659D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F2E8-D79B-044C-AF9A-AFE8B5B97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1F2E8-D79B-044C-AF9A-AFE8B5B976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7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1F2E8-D79B-044C-AF9A-AFE8B5B976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1F2E8-D79B-044C-AF9A-AFE8B5B976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50593" y="936400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San Francisco Text Medium" charset="0"/>
                <a:ea typeface="San Francisco Text Medium" charset="0"/>
                <a:cs typeface="San Francisco Text Medium" charset="0"/>
              </a:defRPr>
            </a:lvl1pPr>
          </a:lstStyle>
          <a:p>
            <a:fld id="{54646DDD-950F-8B49-A6CE-887897B24145}" type="slidenum">
              <a:rPr lang="en-US" smtClean="0"/>
              <a:pPr/>
              <a:t>‹#›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oter Placeholder 3"/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4380614" y="9364003"/>
                <a:ext cx="1422413" cy="365125"/>
              </a:xfrm>
            </p:spPr>
            <p:txBody>
              <a:bodyPr/>
              <a:lstStyle>
                <a:lvl1pPr>
                  <a:defRPr i="0">
                    <a:latin typeface="San Francisco Text" charset="0"/>
                    <a:ea typeface="San Francisco Text" charset="0"/>
                    <a:cs typeface="San Francisco Text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Copyright</m:t>
                      </m:r>
                      <m: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 ©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Sapience</m:t>
                      </m:r>
                      <m:r>
                        <a:rPr lang="en-US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  |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Footer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4380614" y="9364003"/>
                <a:ext cx="1422413" cy="365125"/>
              </a:xfrm>
              <a:blipFill rotWithShape="0">
                <a:blip r:embed="rId2"/>
                <a:stretch>
                  <a:fillRect t="-2333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33" y="9256285"/>
            <a:ext cx="406102" cy="3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1291" y="577534"/>
            <a:ext cx="5039825" cy="144974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6911E"/>
                </a:solidFill>
                <a:latin typeface="San Francisco Text" charset="0"/>
                <a:ea typeface="San Francisco Text" charset="0"/>
                <a:cs typeface="San Francisco Text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1488" y="2027238"/>
            <a:ext cx="5522912" cy="70739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1pPr>
            <a:lvl2pPr marL="3429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2pPr>
            <a:lvl3pPr marL="6858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3pPr>
            <a:lvl4pPr marL="10287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4pPr>
            <a:lvl5pPr marL="1371600" indent="0">
              <a:buNone/>
              <a:defRPr sz="1200">
                <a:latin typeface="San Francisco Text" charset="0"/>
                <a:ea typeface="San Francisco Text" charset="0"/>
                <a:cs typeface="San Francisco Tex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Sapience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Sapience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3CD9-A4AA-7848-86AC-58455D2B9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t="6339" r="5549" b="22196"/>
          <a:stretch/>
        </p:blipFill>
        <p:spPr>
          <a:xfrm>
            <a:off x="0" y="0"/>
            <a:ext cx="6858000" cy="47219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4235"/>
            <a:ext cx="6858000" cy="4726212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56898" y="2755528"/>
            <a:ext cx="3283528" cy="608994"/>
          </a:xfrm>
          <a:prstGeom prst="rect">
            <a:avLst/>
          </a:prstGeom>
          <a:solidFill>
            <a:srgbClr val="F69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292" y="5093083"/>
            <a:ext cx="6054743" cy="327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 Francisco Text" charset="0"/>
                <a:ea typeface="San Francisco Text" charset="0"/>
                <a:cs typeface="San Francisco Text" charset="0"/>
              </a:rPr>
              <a:t>COURSE SYPNOSIS</a:t>
            </a:r>
          </a:p>
          <a:p>
            <a:endParaRPr lang="en-US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Artificial intelligence (AI) has boomed in popularity and use in recent years and is now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widely used. It’s transforming industry and the future of technology by enabling systems to learn and mimic human intelligence.</a:t>
            </a:r>
          </a:p>
          <a:p>
            <a:pPr>
              <a:lnSpc>
                <a:spcPct val="110000"/>
              </a:lnSpc>
            </a:pP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BCS Essentials Certificate in Artificial Intelligence provides an introduction into key AI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terminology and tools and what they mean for society.</a:t>
            </a:r>
          </a:p>
          <a:p>
            <a:pPr>
              <a:lnSpc>
                <a:spcPct val="110000"/>
              </a:lnSpc>
            </a:pP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syllabus covers the following aspects of AI: its history, ethical and sustainable AI challenges, Generative Artificial Intelligence (GenAI) and Machine Learning (ML) topics, key AI enablers like data, and the future of AI-human interaction in the workplace.</a:t>
            </a:r>
          </a:p>
          <a:p>
            <a:pPr>
              <a:lnSpc>
                <a:spcPct val="110000"/>
              </a:lnSpc>
            </a:pP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This certification offers a broad yet straightforward first step into navigating the constantly evolving AI landscape.</a:t>
            </a:r>
          </a:p>
          <a:p>
            <a:pPr>
              <a:lnSpc>
                <a:spcPct val="110000"/>
              </a:lnSpc>
            </a:pP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133" y="1096958"/>
            <a:ext cx="4169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Artificial Intelligence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Essentials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06" y="9296080"/>
            <a:ext cx="1297129" cy="211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1559" y="2859970"/>
            <a:ext cx="271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TRAINING DATASHEET</a:t>
            </a:r>
            <a:endParaRPr lang="en-US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506" y="3547376"/>
            <a:ext cx="547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Learn the basic principles of AI, its potential implications and capabilities and how to assess AI products and services from multiple angles.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BC889C-ED2B-9241-9B3B-A6D235823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92" y="9111550"/>
            <a:ext cx="1385606" cy="6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4236"/>
            <a:ext cx="3425578" cy="9910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8999" y="772815"/>
            <a:ext cx="288757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COURSE DURATION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altLang="zh-TW" sz="1100" dirty="0">
                <a:latin typeface="San Francisco Text" charset="0"/>
                <a:ea typeface="San Francisco Text" charset="0"/>
                <a:cs typeface="San Francisco Text" charset="0"/>
              </a:rPr>
              <a:t>1-</a:t>
            </a: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Day Instructor-Led Training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COURSE OBJECTIVES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You will gain a broad understanding of:</a:t>
            </a:r>
          </a:p>
          <a:p>
            <a:pPr marL="179388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Key terminology in AI.</a:t>
            </a:r>
          </a:p>
          <a:p>
            <a:pPr marL="179388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Key legal, ethical and regulatory</a:t>
            </a:r>
            <a:r>
              <a:rPr lang="zh-TW" altLang="en-US" sz="1100" dirty="0"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considerations in AI.</a:t>
            </a:r>
          </a:p>
          <a:p>
            <a:pPr marL="179388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use of AI in an </a:t>
            </a:r>
            <a:r>
              <a:rPr lang="en-US" sz="1100" dirty="0" err="1">
                <a:latin typeface="San Francisco Text" charset="0"/>
                <a:ea typeface="San Francisco Text" charset="0"/>
                <a:cs typeface="San Francisco Text" charset="0"/>
              </a:rPr>
              <a:t>organisation</a:t>
            </a: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.</a:t>
            </a:r>
          </a:p>
          <a:p>
            <a:pPr marL="179388" indent="-171450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 potential future impact of AI</a:t>
            </a:r>
            <a:r>
              <a:rPr lang="zh-TW" altLang="en-US" sz="1100" dirty="0"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on society and business.</a:t>
            </a:r>
          </a:p>
          <a:p>
            <a:pPr marL="179388" indent="-171450">
              <a:buBlip>
                <a:blip r:embed="rId3"/>
              </a:buBlip>
            </a:pP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GB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WHO SHOULD ATTEND</a:t>
            </a:r>
          </a:p>
          <a:p>
            <a:endParaRPr lang="en-GB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The BCS Essentials Certificate in Artificial</a:t>
            </a:r>
          </a:p>
          <a:p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intelligence is suitable for individuals with an</a:t>
            </a:r>
            <a:r>
              <a:rPr lang="zh-TW" altLang="en-US" sz="1100" dirty="0"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interest in exploring the basic functions and</a:t>
            </a:r>
            <a:r>
              <a:rPr lang="zh-TW" altLang="en-US" sz="1100" dirty="0"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abilities of AI, and how these could impact an</a:t>
            </a:r>
            <a:r>
              <a:rPr lang="zh-TW" altLang="en-US" sz="1100" dirty="0"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organisation.</a:t>
            </a:r>
          </a:p>
          <a:p>
            <a:endParaRPr lang="en-GB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Roles with a particular interest may be:</a:t>
            </a:r>
          </a:p>
          <a:p>
            <a:endParaRPr lang="en-GB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Developers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Information Technologists 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Project managers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Product managers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Chief information officers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Chief finance officers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Change practitioners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Business domain staff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Business consultants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Business leaders </a:t>
            </a:r>
          </a:p>
          <a:p>
            <a:pPr marL="228600" indent="-228600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Service managers</a:t>
            </a:r>
          </a:p>
          <a:p>
            <a:pPr marL="228600" indent="-220663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Program and planning managers</a:t>
            </a:r>
          </a:p>
          <a:p>
            <a:pPr marL="228600" indent="-220663">
              <a:buBlip>
                <a:blip r:embed="rId3"/>
              </a:buBlip>
            </a:pPr>
            <a:r>
              <a:rPr lang="en-GB" sz="1100" dirty="0">
                <a:latin typeface="San Francisco Text" charset="0"/>
                <a:ea typeface="San Francisco Text" charset="0"/>
                <a:cs typeface="San Francisco Text" charset="0"/>
              </a:rPr>
              <a:t>Service provider portfolio strategists / leads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0540" y="772815"/>
            <a:ext cx="2907845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OUTLINE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An introduction to ai and historical development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State the definitions of key artificial intelligence terms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key milestones in the development of artificial intelligence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different types of AI</a:t>
            </a: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Ethical and legal considerations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the role of ethics in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State key ethical concerns in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guiding principles in the use of ethical AI</a:t>
            </a: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Enablers of artificial intelligence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List common examples of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robotics in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Describe machine learning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common machine learning concepts</a:t>
            </a: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Finding and using data in artificial intelligence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State key data terms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the characteristics of data quality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State the risks associated with handling data in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data </a:t>
            </a:r>
            <a:r>
              <a:rPr lang="en-US" sz="1100" dirty="0" err="1">
                <a:latin typeface="San Francisco Text" charset="0"/>
                <a:ea typeface="San Francisco Text" charset="0"/>
                <a:cs typeface="San Francisco Text" charset="0"/>
              </a:rPr>
              <a:t>visualisation</a:t>
            </a: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 techniques and tools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State key generative AI terms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the use of data in the Machine Learning process</a:t>
            </a: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Using AI in your </a:t>
            </a:r>
            <a:r>
              <a:rPr lang="en-US" sz="1100" dirty="0" err="1">
                <a:latin typeface="San Francisco Text" charset="0"/>
                <a:ea typeface="San Francisco Text" charset="0"/>
                <a:cs typeface="San Francisco Text" charset="0"/>
              </a:rPr>
              <a:t>organisation</a:t>
            </a: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opportunities for AI in your </a:t>
            </a:r>
            <a:r>
              <a:rPr lang="en-US" sz="1100" dirty="0" err="1">
                <a:latin typeface="San Francisco Text" charset="0"/>
                <a:ea typeface="San Francisco Text" charset="0"/>
                <a:cs typeface="San Francisco Text" charset="0"/>
              </a:rPr>
              <a:t>organisation</a:t>
            </a: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project management approaches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governance activities associated with implementing AI</a:t>
            </a:r>
          </a:p>
          <a:p>
            <a:pPr marL="171450" lvl="0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Future planning and impact - human plus machine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Describe the roles and career opportunities presented by AI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AI uses in the real world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Identify AI’s impact on society</a:t>
            </a:r>
          </a:p>
          <a:p>
            <a:pPr marL="628650" lvl="1" indent="-163513">
              <a:buBlip>
                <a:blip r:embed="rId3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Describe the future of AI</a:t>
            </a:r>
          </a:p>
          <a:p>
            <a:pPr marL="465137" lvl="1"/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465137" lvl="1"/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7937" lvl="0"/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63" y="9342550"/>
            <a:ext cx="1297129" cy="2115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28" y="8323097"/>
            <a:ext cx="126055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4236"/>
            <a:ext cx="3425578" cy="9910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63" y="9342550"/>
            <a:ext cx="1297129" cy="2115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28" y="8323097"/>
            <a:ext cx="126055" cy="12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7D782-9AB5-AA41-BA25-F8B8D62AE5B4}"/>
              </a:ext>
            </a:extLst>
          </p:cNvPr>
          <p:cNvSpPr txBox="1"/>
          <p:nvPr/>
        </p:nvSpPr>
        <p:spPr>
          <a:xfrm>
            <a:off x="385042" y="854208"/>
            <a:ext cx="282020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GB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CERTIFICATION</a:t>
            </a:r>
            <a:endParaRPr lang="en-US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lvl="0" indent="-165100">
              <a:spcBef>
                <a:spcPts val="6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Participants of the course who successfully pass the certification examination will be awarded the Artificial Intelligence Essentials  Certificate</a:t>
            </a:r>
          </a:p>
          <a:p>
            <a:endParaRPr lang="en-US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PRE-REQUISITES</a:t>
            </a:r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lvl="0" indent="-165100">
              <a:spcBef>
                <a:spcPts val="600"/>
              </a:spcBef>
              <a:buBlip>
                <a:blip r:embed="rId5"/>
              </a:buBlip>
            </a:pPr>
            <a:r>
              <a:rPr lang="en-US" sz="1100" dirty="0">
                <a:solidFill>
                  <a:prstClr val="black"/>
                </a:solidFill>
                <a:latin typeface="San Francisco Text" charset="0"/>
                <a:ea typeface="San Francisco Text" charset="0"/>
                <a:cs typeface="San Francisco Text" charset="0"/>
              </a:rPr>
              <a:t>There are no pre-requisites for this course.</a:t>
            </a:r>
          </a:p>
          <a:p>
            <a:pPr marL="171450" lvl="0" indent="-165100">
              <a:spcBef>
                <a:spcPts val="600"/>
              </a:spcBef>
              <a:buBlip>
                <a:blip r:embed="rId5"/>
              </a:buBlip>
            </a:pPr>
            <a:endParaRPr lang="en-US" sz="1100" dirty="0">
              <a:solidFill>
                <a:prstClr val="black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PRE-COURSE READING</a:t>
            </a: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indent="-165100">
              <a:spcBef>
                <a:spcPts val="600"/>
              </a:spcBef>
              <a:buBlip>
                <a:blip r:embed="rId5"/>
              </a:buBlip>
              <a:defRPr/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There are no pre-course reading required for this course. </a:t>
            </a:r>
          </a:p>
          <a:p>
            <a:pPr marL="635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6350" lvl="0">
              <a:spcBef>
                <a:spcPts val="600"/>
              </a:spcBef>
            </a:pPr>
            <a:endParaRPr lang="en-US" sz="1100" dirty="0">
              <a:solidFill>
                <a:prstClr val="black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endParaRPr lang="en-US" sz="1100" dirty="0"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94560-D0B7-AA42-A0F8-2B707BB3C39F}"/>
              </a:ext>
            </a:extLst>
          </p:cNvPr>
          <p:cNvSpPr txBox="1"/>
          <p:nvPr/>
        </p:nvSpPr>
        <p:spPr>
          <a:xfrm>
            <a:off x="3810620" y="976260"/>
            <a:ext cx="2541069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 Francisco Text" charset="0"/>
                <a:ea typeface="San Francisco Text" charset="0"/>
                <a:cs typeface="San Francisco Text" charset="0"/>
              </a:rPr>
              <a:t>EXAMINATION FORMAT</a:t>
            </a:r>
          </a:p>
          <a:p>
            <a:endParaRPr lang="en-US" dirty="0">
              <a:latin typeface="San Francisco Text" charset="0"/>
              <a:ea typeface="San Francisco Text" charset="0"/>
              <a:cs typeface="San Francisco Text" charset="0"/>
            </a:endParaRPr>
          </a:p>
          <a:p>
            <a:pPr marL="171450" indent="-165100">
              <a:spcBef>
                <a:spcPts val="2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20  multiple-choice questions</a:t>
            </a:r>
          </a:p>
          <a:p>
            <a:pPr marL="171450" indent="-165100">
              <a:spcBef>
                <a:spcPts val="2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30 minutes maximum</a:t>
            </a:r>
          </a:p>
          <a:p>
            <a:pPr marL="171450" indent="-165100">
              <a:spcBef>
                <a:spcPts val="2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Closed-book</a:t>
            </a:r>
          </a:p>
          <a:p>
            <a:pPr marL="171450" indent="-165100">
              <a:spcBef>
                <a:spcPts val="2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13 marks (65%) required to pass</a:t>
            </a:r>
          </a:p>
          <a:p>
            <a:pPr marL="171450" indent="-165100">
              <a:spcBef>
                <a:spcPts val="200"/>
              </a:spcBef>
              <a:buBlip>
                <a:blip r:embed="rId5"/>
              </a:buBlip>
            </a:pPr>
            <a:r>
              <a:rPr lang="en-US" sz="1100" dirty="0">
                <a:latin typeface="San Francisco Text" charset="0"/>
                <a:ea typeface="San Francisco Text" charset="0"/>
                <a:cs typeface="San Francisco Text" charset="0"/>
              </a:rPr>
              <a:t>Supervised / Invigilated on-line format only.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DA3F34-6E70-524D-BF45-B3E97F3C5EE6}"/>
              </a:ext>
            </a:extLst>
          </p:cNvPr>
          <p:cNvSpPr/>
          <p:nvPr/>
        </p:nvSpPr>
        <p:spPr>
          <a:xfrm>
            <a:off x="0" y="7758169"/>
            <a:ext cx="6858000" cy="1366781"/>
          </a:xfrm>
          <a:prstGeom prst="rect">
            <a:avLst/>
          </a:prstGeom>
          <a:solidFill>
            <a:srgbClr val="F69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14B51-FB6C-E24D-801F-CB2723EAED08}"/>
              </a:ext>
            </a:extLst>
          </p:cNvPr>
          <p:cNvSpPr txBox="1"/>
          <p:nvPr/>
        </p:nvSpPr>
        <p:spPr>
          <a:xfrm>
            <a:off x="504683" y="7862672"/>
            <a:ext cx="5956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CONTACT US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#02-01 243 Beach Road Singapore 189754 	         +65 6729 2976 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enquiries@sapience-consulting.com</a:t>
            </a:r>
            <a:endParaRPr lang="en-US" sz="12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San Francisco Text" charset="0"/>
                <a:ea typeface="San Francisco Text" charset="0"/>
                <a:cs typeface="San Francisco Text" charset="0"/>
              </a:rPr>
              <a:t>www.sapience-consulting.com</a:t>
            </a:r>
            <a:endParaRPr lang="en-US" sz="1200" dirty="0">
              <a:solidFill>
                <a:schemeClr val="bg1"/>
              </a:solidFill>
              <a:latin typeface="San Francisco Text" charset="0"/>
              <a:ea typeface="San Francisco Text" charset="0"/>
              <a:cs typeface="San Francisco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1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12707</TotalTime>
  <Words>557</Words>
  <Application>Microsoft Macintosh PowerPoint</Application>
  <PresentationFormat>A4 Paper (210x297 mm)</PresentationFormat>
  <Paragraphs>108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San Francisco Text</vt:lpstr>
      <vt:lpstr>San Francisco Text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Beatrice L</dc:creator>
  <cp:lastModifiedBy>Arinc Scutr</cp:lastModifiedBy>
  <cp:revision>114</cp:revision>
  <cp:lastPrinted>2019-07-24T07:22:57Z</cp:lastPrinted>
  <dcterms:created xsi:type="dcterms:W3CDTF">2018-04-14T15:11:07Z</dcterms:created>
  <dcterms:modified xsi:type="dcterms:W3CDTF">2025-04-09T03:54:46Z</dcterms:modified>
</cp:coreProperties>
</file>