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handoutMasterIdLst>
    <p:handoutMasterId r:id="rId6"/>
  </p:handoutMasterIdLst>
  <p:sldIdLst>
    <p:sldId id="268" r:id="rId2"/>
    <p:sldId id="271" r:id="rId3"/>
    <p:sldId id="272"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ce L" initials="BL" lastIdx="1" clrIdx="0"/>
  <p:cmAuthor id="2" name="Beatrice L" initials="BL [2]" lastIdx="1" clrIdx="1"/>
  <p:cmAuthor id="3" name="Feisal Ismail" initials="FI"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11E"/>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9"/>
    <p:restoredTop sz="98101" autoAdjust="0"/>
  </p:normalViewPr>
  <p:slideViewPr>
    <p:cSldViewPr snapToGrid="0" snapToObjects="1">
      <p:cViewPr>
        <p:scale>
          <a:sx n="152" d="100"/>
          <a:sy n="152" d="100"/>
        </p:scale>
        <p:origin x="632" y="-455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2C260D-401B-BB4A-8532-9FE915B7A494}" type="datetimeFigureOut">
              <a:rPr lang="en-US" smtClean="0"/>
              <a:t>4/9/25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57C8AD-AEC4-3142-8CD4-3528A81528D9}" type="slidenum">
              <a:rPr lang="en-US" smtClean="0"/>
              <a:t>‹#›</a:t>
            </a:fld>
            <a:endParaRPr lang="en-US"/>
          </a:p>
        </p:txBody>
      </p:sp>
    </p:spTree>
    <p:extLst>
      <p:ext uri="{BB962C8B-B14F-4D97-AF65-F5344CB8AC3E}">
        <p14:creationId xmlns:p14="http://schemas.microsoft.com/office/powerpoint/2010/main" val="2079233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30BDA-C199-2249-A0AA-2D1D69B7659D}" type="datetimeFigureOut">
              <a:rPr lang="en-US" smtClean="0"/>
              <a:t>4/9/25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1F2E8-D79B-044C-AF9A-AFE8B5B97609}" type="slidenum">
              <a:rPr lang="en-US" smtClean="0"/>
              <a:t>‹#›</a:t>
            </a:fld>
            <a:endParaRPr lang="en-US"/>
          </a:p>
        </p:txBody>
      </p:sp>
    </p:spTree>
    <p:extLst>
      <p:ext uri="{BB962C8B-B14F-4D97-AF65-F5344CB8AC3E}">
        <p14:creationId xmlns:p14="http://schemas.microsoft.com/office/powerpoint/2010/main" val="9374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1F2E8-D79B-044C-AF9A-AFE8B5B97609}" type="slidenum">
              <a:rPr lang="en-US" smtClean="0"/>
              <a:t>1</a:t>
            </a:fld>
            <a:endParaRPr lang="en-US"/>
          </a:p>
        </p:txBody>
      </p:sp>
    </p:spTree>
    <p:extLst>
      <p:ext uri="{BB962C8B-B14F-4D97-AF65-F5344CB8AC3E}">
        <p14:creationId xmlns:p14="http://schemas.microsoft.com/office/powerpoint/2010/main" val="117827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1F2E8-D79B-044C-AF9A-AFE8B5B97609}" type="slidenum">
              <a:rPr lang="en-US" smtClean="0"/>
              <a:t>2</a:t>
            </a:fld>
            <a:endParaRPr lang="en-US"/>
          </a:p>
        </p:txBody>
      </p:sp>
    </p:spTree>
    <p:extLst>
      <p:ext uri="{BB962C8B-B14F-4D97-AF65-F5344CB8AC3E}">
        <p14:creationId xmlns:p14="http://schemas.microsoft.com/office/powerpoint/2010/main" val="51318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an Francisco Text" charset="0"/>
                <a:ea typeface="San Francisco Text" charset="0"/>
                <a:cs typeface="San Francisco Text" charset="0"/>
              </a:rPr>
              <a:t>PRE-COURSE READING</a:t>
            </a:r>
          </a:p>
          <a:p>
            <a:endParaRPr lang="en-US" sz="1200" dirty="0">
              <a:latin typeface="San Francisco Text" charset="0"/>
              <a:ea typeface="San Francisco Text" charset="0"/>
              <a:cs typeface="San Francisco Text" charset="0"/>
            </a:endParaRPr>
          </a:p>
          <a:p>
            <a:r>
              <a:rPr lang="en-US" sz="1200" dirty="0">
                <a:latin typeface="San Francisco Text" charset="0"/>
                <a:ea typeface="San Francisco Text" charset="0"/>
                <a:cs typeface="San Francisco Text" charset="0"/>
              </a:rPr>
              <a:t>There are no pre-course reading materials required for this course. A good grasp of ITILV3 concepts is advantageous.</a:t>
            </a:r>
          </a:p>
          <a:p>
            <a:endParaRPr lang="en-US" sz="1200" dirty="0">
              <a:latin typeface="San Francisco Text" charset="0"/>
              <a:ea typeface="San Francisco Text" charset="0"/>
              <a:cs typeface="San Francisco Text" charset="0"/>
            </a:endParaRPr>
          </a:p>
          <a:p>
            <a:r>
              <a:rPr lang="en-US" sz="1800" dirty="0">
                <a:latin typeface="San Francisco Text" charset="0"/>
                <a:ea typeface="San Francisco Text" charset="0"/>
                <a:cs typeface="San Francisco Text" charset="0"/>
              </a:rPr>
              <a:t>EXAMINATION FORMAT</a:t>
            </a:r>
          </a:p>
          <a:p>
            <a:endParaRPr lang="en-US" sz="1200" dirty="0">
              <a:latin typeface="San Francisco Text" charset="0"/>
              <a:ea typeface="San Francisco Text" charset="0"/>
              <a:cs typeface="San Francisco Text" charset="0"/>
            </a:endParaRPr>
          </a:p>
          <a:p>
            <a:pPr marL="171450" indent="-171450">
              <a:buBlip>
                <a:blip r:embed="rId3"/>
              </a:buBlip>
            </a:pPr>
            <a:r>
              <a:rPr lang="en-US" sz="1200" dirty="0">
                <a:latin typeface="San Francisco Text" charset="0"/>
                <a:ea typeface="San Francisco Text" charset="0"/>
                <a:cs typeface="San Francisco Text" charset="0"/>
              </a:rPr>
              <a:t>40 Multiple Choice Questions</a:t>
            </a:r>
          </a:p>
          <a:p>
            <a:pPr marL="171450" indent="-171450">
              <a:buBlip>
                <a:blip r:embed="rId3"/>
              </a:buBlip>
            </a:pPr>
            <a:r>
              <a:rPr lang="en-US" sz="1200" dirty="0">
                <a:latin typeface="San Francisco Text" charset="0"/>
                <a:ea typeface="San Francisco Text" charset="0"/>
                <a:cs typeface="San Francisco Text" charset="0"/>
              </a:rPr>
              <a:t>1 mark per correct answer</a:t>
            </a:r>
          </a:p>
          <a:p>
            <a:pPr marL="171450" indent="-171450">
              <a:buBlip>
                <a:blip r:embed="rId3"/>
              </a:buBlip>
            </a:pPr>
            <a:r>
              <a:rPr lang="en-US" sz="1200" dirty="0">
                <a:latin typeface="San Francisco Text" charset="0"/>
                <a:ea typeface="San Francisco Text" charset="0"/>
                <a:cs typeface="San Francisco Text" charset="0"/>
              </a:rPr>
              <a:t>28 marks required to pass  (out of 40 available) – 70%</a:t>
            </a:r>
          </a:p>
          <a:p>
            <a:pPr marL="171450" indent="-171450">
              <a:buBlip>
                <a:blip r:embed="rId3"/>
              </a:buBlip>
            </a:pPr>
            <a:r>
              <a:rPr lang="en-US" sz="1200" dirty="0">
                <a:latin typeface="San Francisco Text" charset="0"/>
                <a:ea typeface="San Francisco Text" charset="0"/>
                <a:cs typeface="San Francisco Text" charset="0"/>
              </a:rPr>
              <a:t>90 minutes duration</a:t>
            </a:r>
          </a:p>
          <a:p>
            <a:pPr marL="171450" indent="-171450">
              <a:buBlip>
                <a:blip r:embed="rId3"/>
              </a:buBlip>
            </a:pPr>
            <a:r>
              <a:rPr lang="en-US" sz="1200" dirty="0">
                <a:latin typeface="San Francisco Text" charset="0"/>
                <a:ea typeface="San Francisco Text" charset="0"/>
                <a:cs typeface="San Francisco Text" charset="0"/>
              </a:rPr>
              <a:t>Closed-book</a:t>
            </a:r>
          </a:p>
          <a:p>
            <a:endParaRPr lang="en-US" dirty="0"/>
          </a:p>
        </p:txBody>
      </p:sp>
      <p:sp>
        <p:nvSpPr>
          <p:cNvPr id="4" name="Slide Number Placeholder 3"/>
          <p:cNvSpPr>
            <a:spLocks noGrp="1"/>
          </p:cNvSpPr>
          <p:nvPr>
            <p:ph type="sldNum" sz="quarter" idx="10"/>
          </p:nvPr>
        </p:nvSpPr>
        <p:spPr/>
        <p:txBody>
          <a:bodyPr/>
          <a:lstStyle/>
          <a:p>
            <a:fld id="{37E1F2E8-D79B-044C-AF9A-AFE8B5B97609}" type="slidenum">
              <a:rPr lang="en-US" smtClean="0"/>
              <a:t>3</a:t>
            </a:fld>
            <a:endParaRPr lang="en-US"/>
          </a:p>
        </p:txBody>
      </p:sp>
    </p:spTree>
    <p:extLst>
      <p:ext uri="{BB962C8B-B14F-4D97-AF65-F5344CB8AC3E}">
        <p14:creationId xmlns:p14="http://schemas.microsoft.com/office/powerpoint/2010/main" val="2411050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250593" y="9364003"/>
            <a:ext cx="2743200" cy="365125"/>
          </a:xfrm>
        </p:spPr>
        <p:txBody>
          <a:bodyPr/>
          <a:lstStyle>
            <a:lvl1pPr>
              <a:defRPr b="0" i="0">
                <a:solidFill>
                  <a:schemeClr val="tx1">
                    <a:lumMod val="50000"/>
                    <a:lumOff val="50000"/>
                  </a:schemeClr>
                </a:solidFill>
                <a:latin typeface="San Francisco Text Medium" charset="0"/>
                <a:ea typeface="San Francisco Text Medium" charset="0"/>
                <a:cs typeface="San Francisco Text Medium" charset="0"/>
              </a:defRPr>
            </a:lvl1pPr>
          </a:lstStyle>
          <a:p>
            <a:fld id="{54646DDD-950F-8B49-A6CE-887897B24145}" type="slidenum">
              <a:rPr lang="en-US" smtClean="0"/>
              <a:pPr/>
              <a:t>‹#›</a:t>
            </a:fld>
            <a:endParaRPr lang="en-US" dirty="0"/>
          </a:p>
        </p:txBody>
      </p:sp>
      <mc:AlternateContent xmlns:mc="http://schemas.openxmlformats.org/markup-compatibility/2006" xmlns:a14="http://schemas.microsoft.com/office/drawing/2010/main">
        <mc:Choice Requires="a14">
          <p:sp>
            <p:nvSpPr>
              <p:cNvPr id="6" name="Footer Placeholder 3"/>
              <p:cNvSpPr>
                <a:spLocks noGrp="1"/>
              </p:cNvSpPr>
              <p:nvPr>
                <p:ph type="ftr" sz="quarter" idx="11"/>
              </p:nvPr>
            </p:nvSpPr>
            <p:spPr>
              <a:xfrm>
                <a:off x="4380614" y="9364003"/>
                <a:ext cx="1422413" cy="365125"/>
              </a:xfrm>
            </p:spPr>
            <p:txBody>
              <a:bodyPr/>
              <a:lstStyle>
                <a:lvl1pPr>
                  <a:defRPr i="0">
                    <a:latin typeface="San Francisco Text" charset="0"/>
                    <a:ea typeface="San Francisco Text" charset="0"/>
                    <a:cs typeface="San Francisco Text" charset="0"/>
                  </a:defRPr>
                </a:lvl1p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lumMod val="50000"/>
                              <a:lumOff val="50000"/>
                            </a:schemeClr>
                          </a:solidFill>
                          <a:latin typeface="Cambria Math" charset="0"/>
                        </a:rPr>
                        <m:t>Copyright</m:t>
                      </m:r>
                      <m:r>
                        <a:rPr lang="en-US" smtClean="0">
                          <a:solidFill>
                            <a:schemeClr val="tx1">
                              <a:lumMod val="50000"/>
                              <a:lumOff val="50000"/>
                            </a:schemeClr>
                          </a:solidFill>
                          <a:latin typeface="Cambria Math" charset="0"/>
                        </a:rPr>
                        <m:t> © </m:t>
                      </m:r>
                      <m:r>
                        <m:rPr>
                          <m:sty m:val="p"/>
                        </m:rPr>
                        <a:rPr lang="en-US" smtClean="0">
                          <a:solidFill>
                            <a:schemeClr val="tx1">
                              <a:lumMod val="50000"/>
                              <a:lumOff val="50000"/>
                            </a:schemeClr>
                          </a:solidFill>
                          <a:latin typeface="Cambria Math" charset="0"/>
                        </a:rPr>
                        <m:t>Sapience</m:t>
                      </m:r>
                      <m:r>
                        <a:rPr lang="en-US" smtClean="0">
                          <a:solidFill>
                            <a:schemeClr val="tx1">
                              <a:lumMod val="50000"/>
                              <a:lumOff val="50000"/>
                            </a:schemeClr>
                          </a:solidFill>
                          <a:latin typeface="Cambria Math" charset="0"/>
                        </a:rPr>
                        <m:t>  |</m:t>
                      </m:r>
                    </m:oMath>
                  </m:oMathPara>
                </a14:m>
                <a:endParaRPr lang="en-US" dirty="0">
                  <a:solidFill>
                    <a:schemeClr val="tx1">
                      <a:lumMod val="50000"/>
                      <a:lumOff val="50000"/>
                    </a:schemeClr>
                  </a:solidFill>
                </a:endParaRPr>
              </a:p>
            </p:txBody>
          </p:sp>
        </mc:Choice>
        <mc:Fallback xmlns="">
          <p:sp>
            <p:nvSpPr>
              <p:cNvPr id="6" name="Footer Placeholder 3"/>
              <p:cNvSpPr>
                <a:spLocks noGrp="1" noRot="1" noChangeAspect="1" noMove="1" noResize="1" noEditPoints="1" noAdjustHandles="1" noChangeArrowheads="1" noChangeShapeType="1" noTextEdit="1"/>
              </p:cNvSpPr>
              <p:nvPr>
                <p:ph type="ftr" sz="quarter" idx="11"/>
              </p:nvPr>
            </p:nvSpPr>
            <p:spPr>
              <a:xfrm>
                <a:off x="4380614" y="9364003"/>
                <a:ext cx="1422413" cy="365125"/>
              </a:xfrm>
              <a:blipFill rotWithShape="0">
                <a:blip r:embed="rId2"/>
                <a:stretch>
                  <a:fillRect t="-23333" b="-38333"/>
                </a:stretch>
              </a:blipFill>
            </p:spPr>
            <p:txBody>
              <a:bodyPr/>
              <a:lstStyle/>
              <a:p>
                <a:r>
                  <a:rPr lang="en-US">
                    <a:noFill/>
                  </a:rPr>
                  <a:t> </a:t>
                </a:r>
              </a:p>
            </p:txBody>
          </p:sp>
        </mc:Fallback>
      </mc:AlternateContent>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9933" y="9256285"/>
            <a:ext cx="406102" cy="360000"/>
          </a:xfrm>
          <a:prstGeom prst="rect">
            <a:avLst/>
          </a:prstGeom>
        </p:spPr>
      </p:pic>
      <p:sp>
        <p:nvSpPr>
          <p:cNvPr id="8" name="Title 1"/>
          <p:cNvSpPr>
            <a:spLocks noGrp="1"/>
          </p:cNvSpPr>
          <p:nvPr>
            <p:ph type="title" hasCustomPrompt="1"/>
          </p:nvPr>
        </p:nvSpPr>
        <p:spPr>
          <a:xfrm>
            <a:off x="471291" y="577534"/>
            <a:ext cx="5039825" cy="1449741"/>
          </a:xfrm>
        </p:spPr>
        <p:txBody>
          <a:bodyPr>
            <a:normAutofit/>
          </a:bodyPr>
          <a:lstStyle>
            <a:lvl1pPr>
              <a:defRPr sz="3600">
                <a:solidFill>
                  <a:srgbClr val="F6911E"/>
                </a:solidFill>
                <a:latin typeface="San Francisco Text" charset="0"/>
                <a:ea typeface="San Francisco Text" charset="0"/>
                <a:cs typeface="San Francisco Text" charset="0"/>
              </a:defRPr>
            </a:lvl1pPr>
          </a:lstStyle>
          <a:p>
            <a:r>
              <a:rPr lang="en-US" dirty="0"/>
              <a:t>TITLE</a:t>
            </a:r>
            <a:br>
              <a:rPr lang="en-US" dirty="0"/>
            </a:br>
            <a:endParaRPr lang="en-US" dirty="0"/>
          </a:p>
        </p:txBody>
      </p:sp>
      <p:sp>
        <p:nvSpPr>
          <p:cNvPr id="10" name="Content Placeholder 9"/>
          <p:cNvSpPr>
            <a:spLocks noGrp="1"/>
          </p:cNvSpPr>
          <p:nvPr>
            <p:ph sz="quarter" idx="13"/>
          </p:nvPr>
        </p:nvSpPr>
        <p:spPr>
          <a:xfrm>
            <a:off x="471488" y="2027238"/>
            <a:ext cx="5522912" cy="7073900"/>
          </a:xfrm>
        </p:spPr>
        <p:txBody>
          <a:bodyPr>
            <a:normAutofit/>
          </a:bodyPr>
          <a:lstStyle>
            <a:lvl1pPr marL="0" indent="0">
              <a:buNone/>
              <a:defRPr sz="1200">
                <a:latin typeface="San Francisco Text" charset="0"/>
                <a:ea typeface="San Francisco Text" charset="0"/>
                <a:cs typeface="San Francisco Text" charset="0"/>
              </a:defRPr>
            </a:lvl1pPr>
            <a:lvl2pPr marL="342900" indent="0">
              <a:buNone/>
              <a:defRPr sz="1200">
                <a:latin typeface="San Francisco Text" charset="0"/>
                <a:ea typeface="San Francisco Text" charset="0"/>
                <a:cs typeface="San Francisco Text" charset="0"/>
              </a:defRPr>
            </a:lvl2pPr>
            <a:lvl3pPr marL="685800" indent="0">
              <a:buNone/>
              <a:defRPr sz="1200">
                <a:latin typeface="San Francisco Text" charset="0"/>
                <a:ea typeface="San Francisco Text" charset="0"/>
                <a:cs typeface="San Francisco Text" charset="0"/>
              </a:defRPr>
            </a:lvl3pPr>
            <a:lvl4pPr marL="1028700" indent="0">
              <a:buNone/>
              <a:defRPr sz="1200">
                <a:latin typeface="San Francisco Text" charset="0"/>
                <a:ea typeface="San Francisco Text" charset="0"/>
                <a:cs typeface="San Francisco Text" charset="0"/>
              </a:defRPr>
            </a:lvl4pPr>
            <a:lvl5pPr marL="1371600" indent="0">
              <a:buNone/>
              <a:defRPr sz="1200">
                <a:latin typeface="San Francisco Text" charset="0"/>
                <a:ea typeface="San Francisco Text" charset="0"/>
                <a:cs typeface="San Francisco Text" charset="0"/>
              </a:defRPr>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Sapience  |</a:t>
            </a:r>
          </a:p>
        </p:txBody>
      </p:sp>
      <p:sp>
        <p:nvSpPr>
          <p:cNvPr id="7" name="Slide Number Placeholder 6"/>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Sapience  |</a:t>
            </a:r>
          </a:p>
        </p:txBody>
      </p:sp>
      <p:sp>
        <p:nvSpPr>
          <p:cNvPr id="6" name="Slide Number Placeholder 5"/>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Sapience  |</a:t>
            </a:r>
          </a:p>
        </p:txBody>
      </p:sp>
      <p:sp>
        <p:nvSpPr>
          <p:cNvPr id="6" name="Slide Number Placeholder 5"/>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9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Sapience  |</a:t>
            </a:r>
          </a:p>
        </p:txBody>
      </p:sp>
      <p:sp>
        <p:nvSpPr>
          <p:cNvPr id="6" name="Slide Number Placeholder 5"/>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Sapience  |</a:t>
            </a:r>
          </a:p>
        </p:txBody>
      </p:sp>
      <p:sp>
        <p:nvSpPr>
          <p:cNvPr id="6" name="Slide Number Placeholder 5"/>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Sapience  |</a:t>
            </a:r>
          </a:p>
        </p:txBody>
      </p:sp>
      <p:sp>
        <p:nvSpPr>
          <p:cNvPr id="6" name="Slide Number Placeholder 5"/>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Sapience  |</a:t>
            </a:r>
          </a:p>
        </p:txBody>
      </p:sp>
      <p:sp>
        <p:nvSpPr>
          <p:cNvPr id="7" name="Slide Number Placeholder 6"/>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Sapience  |</a:t>
            </a:r>
          </a:p>
        </p:txBody>
      </p:sp>
      <p:sp>
        <p:nvSpPr>
          <p:cNvPr id="9" name="Slide Number Placeholder 8"/>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Sapience  |</a:t>
            </a:r>
          </a:p>
        </p:txBody>
      </p:sp>
      <p:sp>
        <p:nvSpPr>
          <p:cNvPr id="5" name="Slide Number Placeholder 4"/>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Sapience  |</a:t>
            </a:r>
          </a:p>
        </p:txBody>
      </p:sp>
      <p:sp>
        <p:nvSpPr>
          <p:cNvPr id="7" name="Slide Number Placeholder 6"/>
          <p:cNvSpPr>
            <a:spLocks noGrp="1"/>
          </p:cNvSpPr>
          <p:nvPr>
            <p:ph type="sldNum" sz="quarter" idx="12"/>
          </p:nvPr>
        </p:nvSpPr>
        <p:spPr/>
        <p:txBody>
          <a:bodyPr/>
          <a:lstStyle/>
          <a:p>
            <a:fld id="{FF193CD9-A4AA-7848-86AC-58455D2B96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 © Sapience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F193CD9-A4AA-7848-86AC-58455D2B963C}" type="slidenum">
              <a:rPr lang="en-US" smtClean="0"/>
              <a:t>‹#›</a:t>
            </a:fld>
            <a:endParaRPr lang="en-US"/>
          </a:p>
        </p:txBody>
      </p:sp>
    </p:spTree>
    <p:extLst>
      <p:ext uri="{BB962C8B-B14F-4D97-AF65-F5344CB8AC3E}">
        <p14:creationId xmlns:p14="http://schemas.microsoft.com/office/powerpoint/2010/main" val="2085258024"/>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70000"/>
            <a:grayscl/>
            <a:extLst>
              <a:ext uri="{28A0092B-C50C-407E-A947-70E740481C1C}">
                <a14:useLocalDpi xmlns:a14="http://schemas.microsoft.com/office/drawing/2010/main" val="0"/>
              </a:ext>
            </a:extLst>
          </a:blip>
          <a:srcRect l="26183" t="6339" r="5549" b="22196"/>
          <a:stretch/>
        </p:blipFill>
        <p:spPr>
          <a:xfrm>
            <a:off x="0" y="0"/>
            <a:ext cx="6858000" cy="4721977"/>
          </a:xfrm>
          <a:prstGeom prst="rect">
            <a:avLst/>
          </a:prstGeom>
        </p:spPr>
      </p:pic>
      <p:sp>
        <p:nvSpPr>
          <p:cNvPr id="15" name="Rectangle 14"/>
          <p:cNvSpPr/>
          <p:nvPr/>
        </p:nvSpPr>
        <p:spPr>
          <a:xfrm>
            <a:off x="0" y="-4235"/>
            <a:ext cx="6858000" cy="4726212"/>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56898" y="2755528"/>
            <a:ext cx="3283528" cy="608994"/>
          </a:xfrm>
          <a:prstGeom prst="rect">
            <a:avLst/>
          </a:prstGeom>
          <a:solidFill>
            <a:srgbClr val="F69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292" y="5093083"/>
            <a:ext cx="6054743" cy="3216265"/>
          </a:xfrm>
          <a:prstGeom prst="rect">
            <a:avLst/>
          </a:prstGeom>
          <a:noFill/>
        </p:spPr>
        <p:txBody>
          <a:bodyPr wrap="square" rtlCol="0">
            <a:spAutoFit/>
          </a:bodyPr>
          <a:lstStyle/>
          <a:p>
            <a:r>
              <a:rPr lang="en-US" sz="2000" dirty="0">
                <a:latin typeface="San Francisco Text" charset="0"/>
                <a:ea typeface="San Francisco Text" charset="0"/>
                <a:cs typeface="San Francisco Text" charset="0"/>
              </a:rPr>
              <a:t>COURSE SYPNOSIS</a:t>
            </a:r>
          </a:p>
          <a:p>
            <a:endParaRPr lang="en-US"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Artificial Intelligence (AI) has surged in popularity, becoming part of everyday thinking,</a:t>
            </a:r>
          </a:p>
          <a:p>
            <a:r>
              <a:rPr lang="en-US" sz="1100" dirty="0">
                <a:latin typeface="San Francisco Text" charset="0"/>
                <a:ea typeface="San Francisco Text" charset="0"/>
                <a:cs typeface="San Francisco Text" charset="0"/>
              </a:rPr>
              <a:t>transforming industries, and reshaping the future of technology. It </a:t>
            </a:r>
            <a:r>
              <a:rPr lang="en-US" sz="1100" dirty="0" err="1">
                <a:latin typeface="San Francisco Text" charset="0"/>
                <a:ea typeface="San Francisco Text" charset="0"/>
                <a:cs typeface="San Francisco Text" charset="0"/>
              </a:rPr>
              <a:t>revolutionises</a:t>
            </a:r>
            <a:r>
              <a:rPr lang="en-US" sz="1100" dirty="0">
                <a:latin typeface="San Francisco Text" charset="0"/>
                <a:ea typeface="San Francisco Text" charset="0"/>
                <a:cs typeface="San Francisco Text" charset="0"/>
              </a:rPr>
              <a:t> how systems learn from experience and mimic human intelligence.</a:t>
            </a:r>
          </a:p>
          <a:p>
            <a:endParaRPr lang="en-US" sz="11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The BCS Foundation Certificate in Artificial Intelligence equips candidates with knowledge of key AI techniques, their use in the real world and their impact on our lives.</a:t>
            </a:r>
          </a:p>
          <a:p>
            <a:endParaRPr lang="en-US" sz="11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This syllabus explores the historical journey of AI, the advantages and challenges of ethical and sustainable AI, Generative Artificial Intelligence (GenAI) and Machine Learning (ML) topics, the key enablers of AI including data and the future interplay between AI and human roles in the workplace. </a:t>
            </a:r>
          </a:p>
          <a:p>
            <a:endParaRPr lang="en-US" sz="11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Building on the foundational concepts introduced in the BCS Essentials Certificate in AI, this certification offers a comprehensive understanding crucial for navigating the rapidly evolving AI landscape.</a:t>
            </a:r>
          </a:p>
        </p:txBody>
      </p:sp>
      <p:sp>
        <p:nvSpPr>
          <p:cNvPr id="10" name="TextBox 9"/>
          <p:cNvSpPr txBox="1"/>
          <p:nvPr/>
        </p:nvSpPr>
        <p:spPr>
          <a:xfrm>
            <a:off x="1344133" y="1096958"/>
            <a:ext cx="4169731" cy="1077218"/>
          </a:xfrm>
          <a:prstGeom prst="rect">
            <a:avLst/>
          </a:prstGeom>
          <a:noFill/>
        </p:spPr>
        <p:txBody>
          <a:bodyPr wrap="none" rtlCol="0">
            <a:spAutoFit/>
          </a:bodyPr>
          <a:lstStyle/>
          <a:p>
            <a:pPr algn="ctr"/>
            <a:r>
              <a:rPr lang="en-US" sz="3200" dirty="0">
                <a:solidFill>
                  <a:schemeClr val="bg1"/>
                </a:solidFill>
                <a:latin typeface="San Francisco Text" charset="0"/>
                <a:ea typeface="San Francisco Text" charset="0"/>
                <a:cs typeface="San Francisco Text" charset="0"/>
              </a:rPr>
              <a:t>Artificial Intelligence </a:t>
            </a:r>
          </a:p>
          <a:p>
            <a:pPr algn="ctr"/>
            <a:r>
              <a:rPr lang="en-US" sz="3200" dirty="0">
                <a:solidFill>
                  <a:schemeClr val="bg1"/>
                </a:solidFill>
                <a:latin typeface="San Francisco Text" charset="0"/>
                <a:ea typeface="San Francisco Text" charset="0"/>
                <a:cs typeface="San Francisco Text" charset="0"/>
              </a:rPr>
              <a:t>Foundation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906" y="9296080"/>
            <a:ext cx="1297129" cy="211513"/>
          </a:xfrm>
          <a:prstGeom prst="rect">
            <a:avLst/>
          </a:prstGeom>
        </p:spPr>
      </p:pic>
      <p:sp>
        <p:nvSpPr>
          <p:cNvPr id="13" name="TextBox 12"/>
          <p:cNvSpPr txBox="1"/>
          <p:nvPr/>
        </p:nvSpPr>
        <p:spPr>
          <a:xfrm>
            <a:off x="2141559" y="2859970"/>
            <a:ext cx="2714205" cy="400110"/>
          </a:xfrm>
          <a:prstGeom prst="rect">
            <a:avLst/>
          </a:prstGeom>
          <a:noFill/>
        </p:spPr>
        <p:txBody>
          <a:bodyPr wrap="none" rtlCol="0">
            <a:spAutoFit/>
          </a:bodyPr>
          <a:lstStyle/>
          <a:p>
            <a:pPr algn="ctr"/>
            <a:r>
              <a:rPr lang="en-US" sz="2000" dirty="0">
                <a:solidFill>
                  <a:schemeClr val="bg1"/>
                </a:solidFill>
                <a:latin typeface="San Francisco Text" charset="0"/>
                <a:ea typeface="San Francisco Text" charset="0"/>
                <a:cs typeface="San Francisco Text" charset="0"/>
              </a:rPr>
              <a:t>TRAINING DATASHEET</a:t>
            </a:r>
            <a:endParaRPr lang="en-US" dirty="0">
              <a:solidFill>
                <a:schemeClr val="bg1"/>
              </a:solidFill>
              <a:latin typeface="San Francisco Text" charset="0"/>
              <a:ea typeface="San Francisco Text" charset="0"/>
              <a:cs typeface="San Francisco Text" charset="0"/>
            </a:endParaRPr>
          </a:p>
        </p:txBody>
      </p:sp>
      <p:sp>
        <p:nvSpPr>
          <p:cNvPr id="14" name="TextBox 13"/>
          <p:cNvSpPr txBox="1"/>
          <p:nvPr/>
        </p:nvSpPr>
        <p:spPr>
          <a:xfrm>
            <a:off x="762506" y="3547376"/>
            <a:ext cx="5472309" cy="600164"/>
          </a:xfrm>
          <a:prstGeom prst="rect">
            <a:avLst/>
          </a:prstGeom>
          <a:noFill/>
        </p:spPr>
        <p:txBody>
          <a:bodyPr wrap="square" rtlCol="0">
            <a:spAutoFit/>
          </a:bodyPr>
          <a:lstStyle/>
          <a:p>
            <a:pPr algn="ctr"/>
            <a:r>
              <a:rPr lang="en-US" sz="1100" dirty="0">
                <a:solidFill>
                  <a:schemeClr val="bg1"/>
                </a:solidFill>
                <a:latin typeface="San Francisco Text" charset="0"/>
                <a:ea typeface="San Francisco Text" charset="0"/>
                <a:cs typeface="San Francisco Text" charset="0"/>
              </a:rPr>
              <a:t>Learn the principles of Artificial Intelligence (AI), its potential implications and capabilities, and how to assess AI products and services from multiple perspectives.</a:t>
            </a:r>
          </a:p>
        </p:txBody>
      </p:sp>
      <p:pic>
        <p:nvPicPr>
          <p:cNvPr id="16" name="Picture 15">
            <a:extLst>
              <a:ext uri="{FF2B5EF4-FFF2-40B4-BE49-F238E27FC236}">
                <a16:creationId xmlns:a16="http://schemas.microsoft.com/office/drawing/2014/main" id="{4CBC889C-ED2B-9241-9B3B-A6D2358234D8}"/>
              </a:ext>
            </a:extLst>
          </p:cNvPr>
          <p:cNvPicPr>
            <a:picLocks noChangeAspect="1"/>
          </p:cNvPicPr>
          <p:nvPr/>
        </p:nvPicPr>
        <p:blipFill>
          <a:blip r:embed="rId5"/>
          <a:stretch>
            <a:fillRect/>
          </a:stretch>
        </p:blipFill>
        <p:spPr>
          <a:xfrm>
            <a:off x="471292" y="9111550"/>
            <a:ext cx="1385606" cy="695736"/>
          </a:xfrm>
          <a:prstGeom prst="rect">
            <a:avLst/>
          </a:prstGeom>
        </p:spPr>
      </p:pic>
    </p:spTree>
    <p:extLst>
      <p:ext uri="{BB962C8B-B14F-4D97-AF65-F5344CB8AC3E}">
        <p14:creationId xmlns:p14="http://schemas.microsoft.com/office/powerpoint/2010/main" val="167757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236"/>
            <a:ext cx="3425578" cy="9910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8999" y="772815"/>
            <a:ext cx="2887579" cy="7602081"/>
          </a:xfrm>
          <a:prstGeom prst="rect">
            <a:avLst/>
          </a:prstGeom>
          <a:noFill/>
        </p:spPr>
        <p:txBody>
          <a:bodyPr wrap="square" rtlCol="0">
            <a:spAutoFit/>
          </a:bodyPr>
          <a:lstStyle/>
          <a:p>
            <a:r>
              <a:rPr lang="en-US" sz="1600" dirty="0">
                <a:latin typeface="San Francisco Text" charset="0"/>
                <a:ea typeface="San Francisco Text" charset="0"/>
                <a:cs typeface="San Francisco Text" charset="0"/>
              </a:rPr>
              <a:t>COURSE DURATION</a:t>
            </a:r>
          </a:p>
          <a:p>
            <a:endParaRPr lang="en-US" sz="11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3 Days Instructor-Led Training</a:t>
            </a:r>
          </a:p>
          <a:p>
            <a:endParaRPr lang="en-US" sz="1100" dirty="0">
              <a:latin typeface="San Francisco Text" charset="0"/>
              <a:ea typeface="San Francisco Text" charset="0"/>
              <a:cs typeface="San Francisco Text" charset="0"/>
            </a:endParaRPr>
          </a:p>
          <a:p>
            <a:r>
              <a:rPr lang="en-US" sz="1600" dirty="0">
                <a:latin typeface="San Francisco Text" charset="0"/>
                <a:ea typeface="San Francisco Text" charset="0"/>
                <a:cs typeface="San Francisco Text" charset="0"/>
              </a:rPr>
              <a:t>COURSE OBJECTIVES</a:t>
            </a:r>
          </a:p>
          <a:p>
            <a:endParaRPr lang="en-US" sz="11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You will gain a broad understanding of:</a:t>
            </a:r>
          </a:p>
          <a:p>
            <a:pPr marL="179388" indent="-171450">
              <a:buBlip>
                <a:blip r:embed="rId3"/>
              </a:buBlip>
            </a:pPr>
            <a:r>
              <a:rPr lang="en-US" sz="1100" dirty="0">
                <a:latin typeface="San Francisco Text" charset="0"/>
                <a:ea typeface="San Francisco Text" charset="0"/>
                <a:cs typeface="San Francisco Text" charset="0"/>
              </a:rPr>
              <a:t>The meaning of AI including its history and key principles.</a:t>
            </a:r>
          </a:p>
          <a:p>
            <a:pPr marL="179388" indent="-171450">
              <a:buBlip>
                <a:blip r:embed="rId3"/>
              </a:buBlip>
            </a:pPr>
            <a:r>
              <a:rPr lang="en-US" sz="1100" dirty="0">
                <a:latin typeface="San Francisco Text" charset="0"/>
                <a:ea typeface="San Francisco Text" charset="0"/>
                <a:cs typeface="San Francisco Text" charset="0"/>
              </a:rPr>
              <a:t>The legal, ethical and regulatory considerations when using AI.</a:t>
            </a:r>
          </a:p>
          <a:p>
            <a:pPr marL="179388" indent="-171450">
              <a:buBlip>
                <a:blip r:embed="rId3"/>
              </a:buBlip>
            </a:pPr>
            <a:r>
              <a:rPr lang="en-US" sz="1100" dirty="0">
                <a:latin typeface="San Francisco Text" charset="0"/>
                <a:ea typeface="San Francisco Text" charset="0"/>
                <a:cs typeface="San Francisco Text" charset="0"/>
              </a:rPr>
              <a:t>How humans can use AI to support business activities.</a:t>
            </a:r>
          </a:p>
          <a:p>
            <a:pPr marL="179388" indent="-171450">
              <a:buBlip>
                <a:blip r:embed="rId3"/>
              </a:buBlip>
            </a:pPr>
            <a:r>
              <a:rPr lang="en-US" sz="1100" dirty="0">
                <a:latin typeface="San Francisco Text" charset="0"/>
                <a:ea typeface="San Francisco Text" charset="0"/>
                <a:cs typeface="San Francisco Text" charset="0"/>
              </a:rPr>
              <a:t>How to identify opportunities for AI and implement them.</a:t>
            </a:r>
          </a:p>
          <a:p>
            <a:pPr marL="179388" indent="-171450">
              <a:buBlip>
                <a:blip r:embed="rId3"/>
              </a:buBlip>
            </a:pPr>
            <a:r>
              <a:rPr lang="en-US" sz="1100" dirty="0">
                <a:latin typeface="San Francisco Text" charset="0"/>
                <a:ea typeface="San Francisco Text" charset="0"/>
                <a:cs typeface="San Francisco Text" charset="0"/>
              </a:rPr>
              <a:t>The impact of AI on the future of society and business.</a:t>
            </a:r>
          </a:p>
          <a:p>
            <a:endParaRPr lang="en-US" sz="1100" dirty="0">
              <a:latin typeface="San Francisco Text" charset="0"/>
              <a:ea typeface="San Francisco Text" charset="0"/>
              <a:cs typeface="San Francisco Text" charset="0"/>
            </a:endParaRPr>
          </a:p>
          <a:p>
            <a:endParaRPr lang="en-GB" sz="1100" dirty="0">
              <a:latin typeface="San Francisco Text" charset="0"/>
              <a:ea typeface="San Francisco Text" charset="0"/>
              <a:cs typeface="San Francisco Text" charset="0"/>
            </a:endParaRPr>
          </a:p>
          <a:p>
            <a:r>
              <a:rPr lang="en-US" sz="1600" dirty="0">
                <a:latin typeface="San Francisco Text" charset="0"/>
                <a:ea typeface="San Francisco Text" charset="0"/>
                <a:cs typeface="San Francisco Text" charset="0"/>
              </a:rPr>
              <a:t>WHO SHOULD ATTEND</a:t>
            </a:r>
          </a:p>
          <a:p>
            <a:endParaRPr lang="en-GB" sz="1100" dirty="0">
              <a:latin typeface="San Francisco Text" charset="0"/>
              <a:ea typeface="San Francisco Text" charset="0"/>
              <a:cs typeface="San Francisco Text" charset="0"/>
            </a:endParaRPr>
          </a:p>
          <a:p>
            <a:r>
              <a:rPr lang="en-GB" sz="1100" dirty="0">
                <a:latin typeface="San Francisco Text" charset="0"/>
                <a:ea typeface="San Francisco Text" charset="0"/>
                <a:cs typeface="San Francisco Text" charset="0"/>
              </a:rPr>
              <a:t>The BCS Foundation Certificate in Artificial intelligence is suitable for individuals with an interest in exploring the functions and abilities of AI, and how these can be used in an organisation.</a:t>
            </a:r>
          </a:p>
          <a:p>
            <a:endParaRPr lang="en-GB" sz="1100" dirty="0">
              <a:latin typeface="San Francisco Text" charset="0"/>
              <a:ea typeface="San Francisco Text" charset="0"/>
              <a:cs typeface="San Francisco Text" charset="0"/>
            </a:endParaRPr>
          </a:p>
          <a:p>
            <a:r>
              <a:rPr lang="en-GB" sz="1100" dirty="0">
                <a:latin typeface="San Francisco Text" charset="0"/>
                <a:ea typeface="San Francisco Text" charset="0"/>
                <a:cs typeface="San Francisco Text" charset="0"/>
              </a:rPr>
              <a:t>Roles with a particular interest may be:</a:t>
            </a:r>
          </a:p>
          <a:p>
            <a:endParaRPr lang="en-GB" sz="1100" dirty="0">
              <a:latin typeface="San Francisco Text" charset="0"/>
              <a:ea typeface="San Francisco Text" charset="0"/>
              <a:cs typeface="San Francisco Text" charset="0"/>
            </a:endParaRPr>
          </a:p>
          <a:p>
            <a:pPr marL="228600" indent="-228600">
              <a:buBlip>
                <a:blip r:embed="rId3"/>
              </a:buBlip>
            </a:pPr>
            <a:r>
              <a:rPr lang="en-GB" sz="1100" dirty="0">
                <a:latin typeface="San Francisco Text" charset="0"/>
                <a:ea typeface="San Francisco Text" charset="0"/>
                <a:cs typeface="San Francisco Text" charset="0"/>
              </a:rPr>
              <a:t>Developers</a:t>
            </a:r>
          </a:p>
          <a:p>
            <a:pPr marL="228600" indent="-228600">
              <a:buBlip>
                <a:blip r:embed="rId3"/>
              </a:buBlip>
            </a:pPr>
            <a:r>
              <a:rPr lang="en-GB" sz="1100" dirty="0">
                <a:latin typeface="San Francisco Text" charset="0"/>
                <a:ea typeface="San Francisco Text" charset="0"/>
                <a:cs typeface="San Francisco Text" charset="0"/>
              </a:rPr>
              <a:t>Information Technologists </a:t>
            </a:r>
          </a:p>
          <a:p>
            <a:pPr marL="228600" indent="-228600">
              <a:buBlip>
                <a:blip r:embed="rId3"/>
              </a:buBlip>
            </a:pPr>
            <a:r>
              <a:rPr lang="en-GB" sz="1100" dirty="0">
                <a:latin typeface="San Francisco Text" charset="0"/>
                <a:ea typeface="San Francisco Text" charset="0"/>
                <a:cs typeface="San Francisco Text" charset="0"/>
              </a:rPr>
              <a:t>Project managers</a:t>
            </a:r>
          </a:p>
          <a:p>
            <a:pPr marL="228600" indent="-228600">
              <a:buBlip>
                <a:blip r:embed="rId3"/>
              </a:buBlip>
            </a:pPr>
            <a:r>
              <a:rPr lang="en-GB" sz="1100" dirty="0">
                <a:latin typeface="San Francisco Text" charset="0"/>
                <a:ea typeface="San Francisco Text" charset="0"/>
                <a:cs typeface="San Francisco Text" charset="0"/>
              </a:rPr>
              <a:t>Product managers</a:t>
            </a:r>
          </a:p>
          <a:p>
            <a:pPr marL="228600" indent="-228600">
              <a:buBlip>
                <a:blip r:embed="rId3"/>
              </a:buBlip>
            </a:pPr>
            <a:r>
              <a:rPr lang="en-GB" sz="1100" dirty="0">
                <a:latin typeface="San Francisco Text" charset="0"/>
                <a:ea typeface="San Francisco Text" charset="0"/>
                <a:cs typeface="San Francisco Text" charset="0"/>
              </a:rPr>
              <a:t>Chief information officers</a:t>
            </a:r>
          </a:p>
          <a:p>
            <a:pPr marL="228600" indent="-228600">
              <a:buBlip>
                <a:blip r:embed="rId3"/>
              </a:buBlip>
            </a:pPr>
            <a:r>
              <a:rPr lang="en-GB" sz="1100" dirty="0">
                <a:latin typeface="San Francisco Text" charset="0"/>
                <a:ea typeface="San Francisco Text" charset="0"/>
                <a:cs typeface="San Francisco Text" charset="0"/>
              </a:rPr>
              <a:t>Chief finance officers</a:t>
            </a:r>
          </a:p>
          <a:p>
            <a:pPr marL="228600" indent="-228600">
              <a:buBlip>
                <a:blip r:embed="rId3"/>
              </a:buBlip>
            </a:pPr>
            <a:r>
              <a:rPr lang="en-GB" sz="1100" dirty="0">
                <a:latin typeface="San Francisco Text" charset="0"/>
                <a:ea typeface="San Francisco Text" charset="0"/>
                <a:cs typeface="San Francisco Text" charset="0"/>
              </a:rPr>
              <a:t>Change practitioners</a:t>
            </a:r>
          </a:p>
          <a:p>
            <a:pPr marL="228600" indent="-228600">
              <a:buBlip>
                <a:blip r:embed="rId3"/>
              </a:buBlip>
            </a:pPr>
            <a:r>
              <a:rPr lang="en-GB" sz="1100" dirty="0">
                <a:latin typeface="San Francisco Text" charset="0"/>
                <a:ea typeface="San Francisco Text" charset="0"/>
                <a:cs typeface="San Francisco Text" charset="0"/>
              </a:rPr>
              <a:t>Business domain staff</a:t>
            </a:r>
          </a:p>
          <a:p>
            <a:pPr marL="228600" indent="-228600">
              <a:buBlip>
                <a:blip r:embed="rId3"/>
              </a:buBlip>
            </a:pPr>
            <a:r>
              <a:rPr lang="en-GB" sz="1100" dirty="0">
                <a:latin typeface="San Francisco Text" charset="0"/>
                <a:ea typeface="San Francisco Text" charset="0"/>
                <a:cs typeface="San Francisco Text" charset="0"/>
              </a:rPr>
              <a:t>Business consultants</a:t>
            </a:r>
          </a:p>
          <a:p>
            <a:pPr marL="228600" indent="-228600">
              <a:buBlip>
                <a:blip r:embed="rId3"/>
              </a:buBlip>
            </a:pPr>
            <a:r>
              <a:rPr lang="en-GB" sz="1100" dirty="0">
                <a:latin typeface="San Francisco Text" charset="0"/>
                <a:ea typeface="San Francisco Text" charset="0"/>
                <a:cs typeface="San Francisco Text" charset="0"/>
              </a:rPr>
              <a:t>Business leaders </a:t>
            </a:r>
          </a:p>
          <a:p>
            <a:pPr marL="228600" indent="-228600">
              <a:buBlip>
                <a:blip r:embed="rId3"/>
              </a:buBlip>
            </a:pPr>
            <a:r>
              <a:rPr lang="en-GB" sz="1100" dirty="0">
                <a:latin typeface="San Francisco Text" charset="0"/>
                <a:ea typeface="San Francisco Text" charset="0"/>
                <a:cs typeface="San Francisco Text" charset="0"/>
              </a:rPr>
              <a:t>Service managers</a:t>
            </a:r>
          </a:p>
          <a:p>
            <a:pPr marL="228600" indent="-220663">
              <a:buBlip>
                <a:blip r:embed="rId3"/>
              </a:buBlip>
            </a:pPr>
            <a:r>
              <a:rPr lang="en-GB" sz="1100" dirty="0">
                <a:latin typeface="San Francisco Text" charset="0"/>
                <a:ea typeface="San Francisco Text" charset="0"/>
                <a:cs typeface="San Francisco Text" charset="0"/>
              </a:rPr>
              <a:t>Program and planning managers</a:t>
            </a:r>
          </a:p>
          <a:p>
            <a:pPr marL="228600" indent="-220663">
              <a:buBlip>
                <a:blip r:embed="rId3"/>
              </a:buBlip>
            </a:pPr>
            <a:r>
              <a:rPr lang="en-GB" sz="1100" dirty="0">
                <a:latin typeface="San Francisco Text" charset="0"/>
                <a:ea typeface="San Francisco Text" charset="0"/>
                <a:cs typeface="San Francisco Text" charset="0"/>
              </a:rPr>
              <a:t>Service provider portfolio strategists / leads</a:t>
            </a:r>
          </a:p>
        </p:txBody>
      </p:sp>
      <p:sp>
        <p:nvSpPr>
          <p:cNvPr id="20" name="TextBox 19"/>
          <p:cNvSpPr txBox="1"/>
          <p:nvPr/>
        </p:nvSpPr>
        <p:spPr>
          <a:xfrm>
            <a:off x="3710540" y="772815"/>
            <a:ext cx="2907845" cy="8633133"/>
          </a:xfrm>
          <a:prstGeom prst="rect">
            <a:avLst/>
          </a:prstGeom>
          <a:noFill/>
        </p:spPr>
        <p:txBody>
          <a:bodyPr wrap="square" rtlCol="0">
            <a:spAutoFit/>
          </a:bodyPr>
          <a:lstStyle/>
          <a:p>
            <a:r>
              <a:rPr lang="en-US" sz="1600" dirty="0">
                <a:latin typeface="San Francisco Text" charset="0"/>
                <a:ea typeface="San Francisco Text" charset="0"/>
                <a:cs typeface="San Francisco Text" charset="0"/>
              </a:rPr>
              <a:t>OUTLINE</a:t>
            </a:r>
          </a:p>
          <a:p>
            <a:endParaRPr lang="en-US" sz="1100" dirty="0">
              <a:latin typeface="San Francisco Text" charset="0"/>
              <a:ea typeface="San Francisco Text" charset="0"/>
              <a:cs typeface="San Francisco Text" charset="0"/>
            </a:endParaRPr>
          </a:p>
          <a:p>
            <a:pPr marL="171450" lvl="0" indent="-163513">
              <a:buBlip>
                <a:blip r:embed="rId3"/>
              </a:buBlip>
            </a:pPr>
            <a:r>
              <a:rPr lang="en-US" sz="1100" dirty="0">
                <a:latin typeface="San Francisco Text" charset="0"/>
                <a:ea typeface="San Francisco Text" charset="0"/>
                <a:cs typeface="San Francisco Text" charset="0"/>
              </a:rPr>
              <a:t>An introduction to ai and historical development</a:t>
            </a:r>
          </a:p>
          <a:p>
            <a:pPr marL="628650" lvl="1" indent="-163513">
              <a:buBlip>
                <a:blip r:embed="rId3"/>
              </a:buBlip>
            </a:pPr>
            <a:r>
              <a:rPr lang="en-US" sz="1100" dirty="0">
                <a:latin typeface="San Francisco Text" charset="0"/>
                <a:ea typeface="San Francisco Text" charset="0"/>
                <a:cs typeface="San Francisco Text" charset="0"/>
              </a:rPr>
              <a:t> Identify the key definitions of key artificial intelligence terms</a:t>
            </a:r>
          </a:p>
          <a:p>
            <a:pPr marL="628650" lvl="1" indent="-163513">
              <a:buBlip>
                <a:blip r:embed="rId3"/>
              </a:buBlip>
            </a:pPr>
            <a:r>
              <a:rPr lang="en-US" sz="1100" dirty="0">
                <a:latin typeface="San Francisco Text" charset="0"/>
                <a:ea typeface="San Francisco Text" charset="0"/>
                <a:cs typeface="San Francisco Text" charset="0"/>
              </a:rPr>
              <a:t>Describe key milestones in the development of artificial intelligence</a:t>
            </a:r>
          </a:p>
          <a:p>
            <a:pPr marL="628650" lvl="1" indent="-163513">
              <a:buBlip>
                <a:blip r:embed="rId3"/>
              </a:buBlip>
            </a:pPr>
            <a:r>
              <a:rPr lang="en-US" sz="1100" dirty="0">
                <a:latin typeface="San Francisco Text" charset="0"/>
                <a:ea typeface="San Francisco Text" charset="0"/>
                <a:cs typeface="San Francisco Text" charset="0"/>
              </a:rPr>
              <a:t>Describe different types of AI</a:t>
            </a:r>
          </a:p>
          <a:p>
            <a:pPr marL="628650" lvl="1" indent="-163513">
              <a:buBlip>
                <a:blip r:embed="rId3"/>
              </a:buBlip>
            </a:pPr>
            <a:r>
              <a:rPr lang="en-US" sz="1100" dirty="0">
                <a:latin typeface="San Francisco Text" charset="0"/>
                <a:ea typeface="San Francisco Text" charset="0"/>
                <a:cs typeface="San Francisco Text" charset="0"/>
              </a:rPr>
              <a:t>Explain the impact of AI on society</a:t>
            </a:r>
          </a:p>
          <a:p>
            <a:pPr marL="628650" lvl="1" indent="-163513">
              <a:buBlip>
                <a:blip r:embed="rId3"/>
              </a:buBlip>
            </a:pPr>
            <a:r>
              <a:rPr lang="en-US" sz="1100" dirty="0">
                <a:latin typeface="San Francisco Text" charset="0"/>
                <a:ea typeface="San Francisco Text" charset="0"/>
                <a:cs typeface="San Francisco Text" charset="0"/>
              </a:rPr>
              <a:t>Describe sustainability measures to help reduce the environmental impact of AI</a:t>
            </a:r>
          </a:p>
          <a:p>
            <a:pPr marL="171450" lvl="0" indent="-163513">
              <a:buBlip>
                <a:blip r:embed="rId3"/>
              </a:buBlip>
            </a:pPr>
            <a:r>
              <a:rPr lang="en-US" sz="1100" dirty="0">
                <a:latin typeface="San Francisco Text" charset="0"/>
                <a:ea typeface="San Francisco Text" charset="0"/>
                <a:cs typeface="San Francisco Text" charset="0"/>
              </a:rPr>
              <a:t>Ethical and legal considerations</a:t>
            </a:r>
          </a:p>
          <a:p>
            <a:pPr marL="628650" lvl="1" indent="-163513">
              <a:buBlip>
                <a:blip r:embed="rId3"/>
              </a:buBlip>
            </a:pPr>
            <a:r>
              <a:rPr lang="en-US" sz="1100" dirty="0">
                <a:latin typeface="San Francisco Text" charset="0"/>
                <a:ea typeface="San Francisco Text" charset="0"/>
                <a:cs typeface="San Francisco Text" charset="0"/>
              </a:rPr>
              <a:t>Describe ethical concerns, including bias and privacy, in AI</a:t>
            </a:r>
          </a:p>
          <a:p>
            <a:pPr marL="628650" lvl="1" indent="-163513">
              <a:buBlip>
                <a:blip r:embed="rId3"/>
              </a:buBlip>
            </a:pPr>
            <a:r>
              <a:rPr lang="en-US" sz="1100" dirty="0">
                <a:latin typeface="San Francisco Text" charset="0"/>
                <a:ea typeface="San Francisco Text" charset="0"/>
                <a:cs typeface="San Francisco Text" charset="0"/>
              </a:rPr>
              <a:t>Describe the importance of guiding principles in ethical AI development</a:t>
            </a:r>
          </a:p>
          <a:p>
            <a:pPr marL="628650" lvl="1" indent="-163513">
              <a:buBlip>
                <a:blip r:embed="rId3"/>
              </a:buBlip>
            </a:pPr>
            <a:r>
              <a:rPr lang="en-US" sz="1100" dirty="0">
                <a:latin typeface="San Francisco Text" charset="0"/>
                <a:ea typeface="San Francisco Text" charset="0"/>
                <a:cs typeface="San Francisco Text" charset="0"/>
              </a:rPr>
              <a:t>Explain strategies for addressing ethical challenges in AI projects</a:t>
            </a:r>
          </a:p>
          <a:p>
            <a:pPr marL="628650" lvl="1" indent="-163513">
              <a:buBlip>
                <a:blip r:embed="rId3"/>
              </a:buBlip>
            </a:pPr>
            <a:r>
              <a:rPr lang="en-US" sz="1100" dirty="0">
                <a:latin typeface="San Francisco Text" charset="0"/>
                <a:ea typeface="San Francisco Text" charset="0"/>
                <a:cs typeface="San Francisco Text" charset="0"/>
              </a:rPr>
              <a:t>Explain the role of regulation in AI</a:t>
            </a:r>
          </a:p>
          <a:p>
            <a:pPr marL="628650" lvl="1" indent="-163513">
              <a:buBlip>
                <a:blip r:embed="rId3"/>
              </a:buBlip>
            </a:pPr>
            <a:r>
              <a:rPr lang="en-US" sz="1100" dirty="0">
                <a:latin typeface="San Francisco Text" charset="0"/>
                <a:ea typeface="San Francisco Text" charset="0"/>
                <a:cs typeface="San Francisco Text" charset="0"/>
              </a:rPr>
              <a:t>Explain the process of risk management in AI</a:t>
            </a:r>
          </a:p>
          <a:p>
            <a:pPr marL="171450" lvl="0" indent="-163513">
              <a:buBlip>
                <a:blip r:embed="rId3"/>
              </a:buBlip>
            </a:pPr>
            <a:r>
              <a:rPr lang="en-US" sz="1100" dirty="0">
                <a:latin typeface="San Francisco Text" charset="0"/>
                <a:ea typeface="San Francisco Text" charset="0"/>
                <a:cs typeface="San Francisco Text" charset="0"/>
              </a:rPr>
              <a:t>Enablers of artificial intelligence</a:t>
            </a:r>
          </a:p>
          <a:p>
            <a:pPr marL="628650" lvl="1" indent="-163513">
              <a:buBlip>
                <a:blip r:embed="rId3"/>
              </a:buBlip>
            </a:pPr>
            <a:r>
              <a:rPr lang="en-US" sz="1100" dirty="0">
                <a:latin typeface="San Francisco Text" charset="0"/>
                <a:ea typeface="San Francisco Text" charset="0"/>
                <a:cs typeface="San Francisco Text" charset="0"/>
              </a:rPr>
              <a:t>List common examples of AI</a:t>
            </a:r>
          </a:p>
          <a:p>
            <a:pPr marL="628650" lvl="1" indent="-163513">
              <a:buBlip>
                <a:blip r:embed="rId3"/>
              </a:buBlip>
            </a:pPr>
            <a:r>
              <a:rPr lang="en-US" sz="1100" dirty="0">
                <a:latin typeface="San Francisco Text" charset="0"/>
                <a:ea typeface="San Francisco Text" charset="0"/>
                <a:cs typeface="San Francisco Text" charset="0"/>
              </a:rPr>
              <a:t>Describe the role of robotics in AI</a:t>
            </a:r>
          </a:p>
          <a:p>
            <a:pPr marL="628650" lvl="1" indent="-163513">
              <a:buBlip>
                <a:blip r:embed="rId3"/>
              </a:buBlip>
            </a:pPr>
            <a:r>
              <a:rPr lang="en-US" sz="1100" dirty="0">
                <a:latin typeface="San Francisco Text" charset="0"/>
                <a:ea typeface="San Francisco Text" charset="0"/>
                <a:cs typeface="San Francisco Text" charset="0"/>
              </a:rPr>
              <a:t>Describe machine learning</a:t>
            </a:r>
          </a:p>
          <a:p>
            <a:pPr marL="628650" lvl="1" indent="-163513">
              <a:buBlip>
                <a:blip r:embed="rId3"/>
              </a:buBlip>
            </a:pPr>
            <a:r>
              <a:rPr lang="en-US" sz="1100" dirty="0">
                <a:latin typeface="San Francisco Text" charset="0"/>
                <a:ea typeface="San Francisco Text" charset="0"/>
                <a:cs typeface="San Francisco Text" charset="0"/>
              </a:rPr>
              <a:t>Identify common machine learning concepts</a:t>
            </a:r>
          </a:p>
          <a:p>
            <a:pPr marL="628650" lvl="1" indent="-163513">
              <a:buBlip>
                <a:blip r:embed="rId3"/>
              </a:buBlip>
            </a:pPr>
            <a:r>
              <a:rPr lang="en-US" sz="1100" dirty="0">
                <a:latin typeface="San Francisco Text" charset="0"/>
                <a:ea typeface="San Francisco Text" charset="0"/>
                <a:cs typeface="San Francisco Text" charset="0"/>
              </a:rPr>
              <a:t>Describe supervised and unsupervised learning</a:t>
            </a:r>
          </a:p>
          <a:p>
            <a:pPr marL="171450" lvl="0" indent="-163513">
              <a:buBlip>
                <a:blip r:embed="rId3"/>
              </a:buBlip>
            </a:pPr>
            <a:r>
              <a:rPr lang="en-US" sz="1100" dirty="0">
                <a:latin typeface="San Francisco Text" charset="0"/>
                <a:ea typeface="San Francisco Text" charset="0"/>
                <a:cs typeface="San Francisco Text" charset="0"/>
              </a:rPr>
              <a:t>Finding and using data in artificial intelligence</a:t>
            </a:r>
          </a:p>
          <a:p>
            <a:pPr marL="628650" lvl="1" indent="-163513">
              <a:buBlip>
                <a:blip r:embed="rId3"/>
              </a:buBlip>
            </a:pPr>
            <a:r>
              <a:rPr lang="en-US" sz="1100" dirty="0">
                <a:latin typeface="San Francisco Text" charset="0"/>
                <a:ea typeface="San Francisco Text" charset="0"/>
                <a:cs typeface="San Francisco Text" charset="0"/>
              </a:rPr>
              <a:t>Describe key data terms</a:t>
            </a:r>
          </a:p>
          <a:p>
            <a:pPr marL="628650" lvl="1" indent="-163513">
              <a:buBlip>
                <a:blip r:embed="rId3"/>
              </a:buBlip>
            </a:pPr>
            <a:r>
              <a:rPr lang="en-US" sz="1100" dirty="0">
                <a:latin typeface="San Francisco Text" charset="0"/>
                <a:ea typeface="San Francisco Text" charset="0"/>
                <a:cs typeface="San Francisco Text" charset="0"/>
              </a:rPr>
              <a:t>Describe the characteristics of data quality and why it is important in AI</a:t>
            </a:r>
          </a:p>
          <a:p>
            <a:pPr marL="628650" lvl="1" indent="-163513">
              <a:buBlip>
                <a:blip r:embed="rId3"/>
              </a:buBlip>
            </a:pPr>
            <a:r>
              <a:rPr lang="en-US" sz="1100" dirty="0">
                <a:latin typeface="San Francisco Text" charset="0"/>
                <a:ea typeface="San Francisco Text" charset="0"/>
                <a:cs typeface="San Francisco Text" charset="0"/>
              </a:rPr>
              <a:t>Explain the risks associated with handling data in AI and how to </a:t>
            </a:r>
            <a:r>
              <a:rPr lang="en-US" sz="1100" dirty="0" err="1">
                <a:latin typeface="San Francisco Text" charset="0"/>
                <a:ea typeface="San Francisco Text" charset="0"/>
                <a:cs typeface="San Francisco Text" charset="0"/>
              </a:rPr>
              <a:t>minimise</a:t>
            </a:r>
            <a:r>
              <a:rPr lang="en-US" sz="1100" dirty="0">
                <a:latin typeface="San Francisco Text" charset="0"/>
                <a:ea typeface="San Francisco Text" charset="0"/>
                <a:cs typeface="San Francisco Text" charset="0"/>
              </a:rPr>
              <a:t> them</a:t>
            </a:r>
          </a:p>
          <a:p>
            <a:pPr marL="628650" lvl="1" indent="-163513">
              <a:buBlip>
                <a:blip r:embed="rId3"/>
              </a:buBlip>
            </a:pPr>
            <a:r>
              <a:rPr lang="en-US" sz="1100" dirty="0">
                <a:latin typeface="San Francisco Text" charset="0"/>
                <a:ea typeface="San Francisco Text" charset="0"/>
                <a:cs typeface="San Francisco Text" charset="0"/>
              </a:rPr>
              <a:t>Describe the purpose and use of big data</a:t>
            </a:r>
          </a:p>
          <a:p>
            <a:pPr marL="465137" lvl="1"/>
            <a:endParaRPr lang="en-US" sz="1100" dirty="0">
              <a:latin typeface="San Francisco Text" charset="0"/>
              <a:ea typeface="San Francisco Text" charset="0"/>
              <a:cs typeface="San Francisco Text" charset="0"/>
            </a:endParaRPr>
          </a:p>
          <a:p>
            <a:pPr marL="7937" lvl="0"/>
            <a:endParaRPr lang="en-US" sz="1100" dirty="0">
              <a:latin typeface="San Francisco Text" charset="0"/>
              <a:ea typeface="San Francisco Text" charset="0"/>
              <a:cs typeface="San Francisco Text" charset="0"/>
            </a:endParaRPr>
          </a:p>
        </p:txBody>
      </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4463" y="9342550"/>
            <a:ext cx="1297129" cy="211513"/>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628" y="8323097"/>
            <a:ext cx="126055" cy="126000"/>
          </a:xfrm>
          <a:prstGeom prst="rect">
            <a:avLst/>
          </a:prstGeom>
        </p:spPr>
      </p:pic>
    </p:spTree>
    <p:extLst>
      <p:ext uri="{BB962C8B-B14F-4D97-AF65-F5344CB8AC3E}">
        <p14:creationId xmlns:p14="http://schemas.microsoft.com/office/powerpoint/2010/main" val="77101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3425578" cy="7540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0" y="7540569"/>
            <a:ext cx="6858000" cy="1584381"/>
          </a:xfrm>
          <a:prstGeom prst="rect">
            <a:avLst/>
          </a:prstGeom>
          <a:solidFill>
            <a:srgbClr val="F69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04683" y="7758169"/>
            <a:ext cx="5956909" cy="1138773"/>
          </a:xfrm>
          <a:prstGeom prst="rect">
            <a:avLst/>
          </a:prstGeom>
          <a:noFill/>
        </p:spPr>
        <p:txBody>
          <a:bodyPr wrap="square" rtlCol="0">
            <a:spAutoFit/>
          </a:bodyPr>
          <a:lstStyle/>
          <a:p>
            <a:pPr algn="ctr"/>
            <a:r>
              <a:rPr lang="en-US" dirty="0">
                <a:solidFill>
                  <a:schemeClr val="bg1"/>
                </a:solidFill>
                <a:latin typeface="San Francisco Text" charset="0"/>
                <a:ea typeface="San Francisco Text" charset="0"/>
                <a:cs typeface="San Francisco Text" charset="0"/>
              </a:rPr>
              <a:t>CONTACT US</a:t>
            </a:r>
          </a:p>
          <a:p>
            <a:pPr algn="ctr"/>
            <a:r>
              <a:rPr lang="en-US" sz="1400" dirty="0">
                <a:solidFill>
                  <a:schemeClr val="bg1"/>
                </a:solidFill>
                <a:latin typeface="San Francisco Text" charset="0"/>
                <a:ea typeface="San Francisco Text" charset="0"/>
                <a:cs typeface="San Francisco Text" charset="0"/>
              </a:rPr>
              <a:t> </a:t>
            </a:r>
          </a:p>
          <a:p>
            <a:pPr algn="ctr"/>
            <a:r>
              <a:rPr lang="en-US" sz="1200" dirty="0">
                <a:solidFill>
                  <a:schemeClr val="bg1"/>
                </a:solidFill>
                <a:latin typeface="San Francisco Text" charset="0"/>
                <a:ea typeface="San Francisco Text" charset="0"/>
                <a:cs typeface="San Francisco Text" charset="0"/>
              </a:rPr>
              <a:t>#02-01 243 Beach Road Singapore 189754 	         +65 6729 2976  </a:t>
            </a:r>
          </a:p>
          <a:p>
            <a:pPr algn="ctr"/>
            <a:r>
              <a:rPr lang="en-US" sz="1200" dirty="0" err="1">
                <a:solidFill>
                  <a:schemeClr val="bg1"/>
                </a:solidFill>
                <a:latin typeface="San Francisco Text" charset="0"/>
                <a:ea typeface="San Francisco Text" charset="0"/>
                <a:cs typeface="San Francisco Text" charset="0"/>
              </a:rPr>
              <a:t>enquiries@sapience-consulting.com</a:t>
            </a:r>
            <a:endParaRPr lang="en-US" sz="1200" dirty="0">
              <a:solidFill>
                <a:schemeClr val="bg1"/>
              </a:solidFill>
              <a:latin typeface="San Francisco Text" charset="0"/>
              <a:ea typeface="San Francisco Text" charset="0"/>
              <a:cs typeface="San Francisco Text" charset="0"/>
            </a:endParaRPr>
          </a:p>
          <a:p>
            <a:pPr algn="ctr"/>
            <a:r>
              <a:rPr lang="en-US" sz="1200" dirty="0" err="1">
                <a:solidFill>
                  <a:schemeClr val="bg1"/>
                </a:solidFill>
                <a:latin typeface="San Francisco Text" charset="0"/>
                <a:ea typeface="San Francisco Text" charset="0"/>
                <a:cs typeface="San Francisco Text" charset="0"/>
              </a:rPr>
              <a:t>www.sapience-consulting.com</a:t>
            </a:r>
            <a:endParaRPr lang="en-US" sz="1200" dirty="0">
              <a:solidFill>
                <a:schemeClr val="bg1"/>
              </a:solidFill>
              <a:latin typeface="San Francisco Text" charset="0"/>
              <a:ea typeface="San Francisco Text" charset="0"/>
              <a:cs typeface="San Francisco Text" charset="0"/>
            </a:endParaRP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463" y="9342550"/>
            <a:ext cx="1297129" cy="211513"/>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524" y="8529995"/>
            <a:ext cx="137400" cy="108000"/>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628" y="8323097"/>
            <a:ext cx="126055" cy="126000"/>
          </a:xfrm>
          <a:prstGeom prst="rect">
            <a:avLst/>
          </a:prstGeom>
        </p:spPr>
      </p:pic>
      <p:pic>
        <p:nvPicPr>
          <p:cNvPr id="1028" name="Picture 4" descr="http://chittagongit.com/images/location-icon-white-png/location-icon-white-png-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743" y="8315679"/>
            <a:ext cx="146657" cy="146657"/>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0301" y="8715174"/>
            <a:ext cx="108000" cy="108000"/>
          </a:xfrm>
          <a:prstGeom prst="rect">
            <a:avLst/>
          </a:prstGeom>
        </p:spPr>
      </p:pic>
      <p:sp>
        <p:nvSpPr>
          <p:cNvPr id="2" name="TextBox 1"/>
          <p:cNvSpPr txBox="1"/>
          <p:nvPr/>
        </p:nvSpPr>
        <p:spPr>
          <a:xfrm>
            <a:off x="3871254" y="765349"/>
            <a:ext cx="2541069" cy="6478697"/>
          </a:xfrm>
          <a:prstGeom prst="rect">
            <a:avLst/>
          </a:prstGeom>
          <a:noFill/>
        </p:spPr>
        <p:txBody>
          <a:bodyPr wrap="square" rtlCol="0">
            <a:spAutoFit/>
          </a:bodyPr>
          <a:lstStyle/>
          <a:p>
            <a:r>
              <a:rPr lang="en-US" sz="1600" dirty="0">
                <a:latin typeface="San Francisco Text" charset="0"/>
                <a:ea typeface="San Francisco Text" charset="0"/>
                <a:cs typeface="San Francisco Text" charset="0"/>
              </a:rPr>
              <a:t>CERTIFICATION</a:t>
            </a:r>
          </a:p>
          <a:p>
            <a:endParaRPr lang="en-US" sz="16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Participants of the course who successfully pass the certification examination will be awarded the Artificial Intelligence Foundation Certificate</a:t>
            </a:r>
          </a:p>
          <a:p>
            <a:endParaRPr lang="en-US" sz="1600" dirty="0">
              <a:latin typeface="San Francisco Text" charset="0"/>
              <a:ea typeface="San Francisco Text" charset="0"/>
              <a:cs typeface="San Francisco Text" charset="0"/>
            </a:endParaRPr>
          </a:p>
          <a:p>
            <a:r>
              <a:rPr lang="en-US" sz="1600" dirty="0">
                <a:latin typeface="San Francisco Text" charset="0"/>
                <a:ea typeface="San Francisco Text" charset="0"/>
                <a:cs typeface="San Francisco Text" charset="0"/>
              </a:rPr>
              <a:t>PRE-REQUISITES</a:t>
            </a:r>
          </a:p>
          <a:p>
            <a:endParaRPr lang="en-US" sz="1600"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There are no pre-requisites for this course.</a:t>
            </a:r>
          </a:p>
          <a:p>
            <a:endParaRPr lang="en-US" sz="1600" dirty="0">
              <a:latin typeface="San Francisco Text" charset="0"/>
              <a:ea typeface="San Francisco Text" charset="0"/>
              <a:cs typeface="San Francisco Text" charset="0"/>
            </a:endParaRPr>
          </a:p>
          <a:p>
            <a:r>
              <a:rPr lang="en-US" sz="1600" dirty="0">
                <a:latin typeface="San Francisco Text" charset="0"/>
                <a:ea typeface="San Francisco Text" charset="0"/>
                <a:cs typeface="San Francisco Text" charset="0"/>
              </a:rPr>
              <a:t>PRE-COURSE READING</a:t>
            </a:r>
          </a:p>
          <a:p>
            <a:endParaRPr lang="en-US" dirty="0">
              <a:latin typeface="San Francisco Text" charset="0"/>
              <a:ea typeface="San Francisco Text" charset="0"/>
              <a:cs typeface="San Francisco Text" charset="0"/>
            </a:endParaRPr>
          </a:p>
          <a:p>
            <a:r>
              <a:rPr lang="en-US" sz="1100" dirty="0">
                <a:latin typeface="San Francisco Text" charset="0"/>
                <a:ea typeface="San Francisco Text" charset="0"/>
                <a:cs typeface="San Francisco Text" charset="0"/>
              </a:rPr>
              <a:t>There are no pre-course reading required for this course. </a:t>
            </a:r>
          </a:p>
          <a:p>
            <a:endParaRPr lang="en-US" dirty="0">
              <a:latin typeface="San Francisco Text" charset="0"/>
              <a:ea typeface="San Francisco Text" charset="0"/>
              <a:cs typeface="San Francisco Text" charset="0"/>
            </a:endParaRPr>
          </a:p>
          <a:p>
            <a:r>
              <a:rPr lang="en-US" sz="1600" dirty="0">
                <a:latin typeface="San Francisco Text" charset="0"/>
                <a:ea typeface="San Francisco Text" charset="0"/>
                <a:cs typeface="San Francisco Text" charset="0"/>
              </a:rPr>
              <a:t>EXAMINATION FORMAT</a:t>
            </a:r>
          </a:p>
          <a:p>
            <a:endParaRPr lang="en-US" dirty="0">
              <a:latin typeface="San Francisco Text" charset="0"/>
              <a:ea typeface="San Francisco Text" charset="0"/>
              <a:cs typeface="San Francisco Text" charset="0"/>
            </a:endParaRPr>
          </a:p>
          <a:p>
            <a:pPr marL="171450" indent="-165100">
              <a:spcBef>
                <a:spcPts val="600"/>
              </a:spcBef>
              <a:buBlip>
                <a:blip r:embed="rId8"/>
              </a:buBlip>
            </a:pPr>
            <a:r>
              <a:rPr lang="en-US" sz="1100" dirty="0">
                <a:latin typeface="San Francisco Text" charset="0"/>
                <a:ea typeface="San Francisco Text" charset="0"/>
                <a:cs typeface="San Francisco Text" charset="0"/>
              </a:rPr>
              <a:t>40 multiple-choice questions</a:t>
            </a:r>
          </a:p>
          <a:p>
            <a:pPr marL="171450" indent="-165100">
              <a:spcBef>
                <a:spcPts val="600"/>
              </a:spcBef>
              <a:buBlip>
                <a:blip r:embed="rId8"/>
              </a:buBlip>
            </a:pPr>
            <a:r>
              <a:rPr lang="en-US" sz="1100" dirty="0">
                <a:latin typeface="San Francisco Text" charset="0"/>
                <a:ea typeface="San Francisco Text" charset="0"/>
                <a:cs typeface="San Francisco Text" charset="0"/>
              </a:rPr>
              <a:t>One hour maximum</a:t>
            </a:r>
          </a:p>
          <a:p>
            <a:pPr marL="171450" indent="-165100">
              <a:spcBef>
                <a:spcPts val="600"/>
              </a:spcBef>
              <a:buBlip>
                <a:blip r:embed="rId8"/>
              </a:buBlip>
            </a:pPr>
            <a:r>
              <a:rPr lang="en-US" sz="1100" dirty="0">
                <a:latin typeface="San Francisco Text" charset="0"/>
                <a:ea typeface="San Francisco Text" charset="0"/>
                <a:cs typeface="San Francisco Text" charset="0"/>
              </a:rPr>
              <a:t>Closed-book</a:t>
            </a:r>
          </a:p>
          <a:p>
            <a:pPr marL="171450" indent="-165100">
              <a:spcBef>
                <a:spcPts val="600"/>
              </a:spcBef>
              <a:buBlip>
                <a:blip r:embed="rId8"/>
              </a:buBlip>
            </a:pPr>
            <a:r>
              <a:rPr lang="en-US" sz="1100" dirty="0">
                <a:latin typeface="San Francisco Text" charset="0"/>
                <a:ea typeface="San Francisco Text" charset="0"/>
                <a:cs typeface="San Francisco Text" charset="0"/>
              </a:rPr>
              <a:t>65 per cent passing mark (26/40 correct answers)</a:t>
            </a:r>
          </a:p>
          <a:p>
            <a:pPr marL="171450" indent="-165100">
              <a:spcBef>
                <a:spcPts val="600"/>
              </a:spcBef>
              <a:buBlip>
                <a:blip r:embed="rId8"/>
              </a:buBlip>
            </a:pPr>
            <a:r>
              <a:rPr lang="en-US" sz="1100" dirty="0">
                <a:latin typeface="San Francisco Text" charset="0"/>
                <a:ea typeface="San Francisco Text" charset="0"/>
                <a:cs typeface="San Francisco Text" charset="0"/>
              </a:rPr>
              <a:t>Supervised / Invigilated on-line format only</a:t>
            </a:r>
          </a:p>
          <a:p>
            <a:pPr>
              <a:spcBef>
                <a:spcPts val="600"/>
              </a:spcBef>
            </a:pPr>
            <a:endParaRPr lang="en-US" sz="1100" dirty="0">
              <a:latin typeface="San Francisco Text" charset="0"/>
              <a:ea typeface="San Francisco Text" charset="0"/>
              <a:cs typeface="San Francisco Text" charset="0"/>
            </a:endParaRPr>
          </a:p>
        </p:txBody>
      </p:sp>
      <p:sp>
        <p:nvSpPr>
          <p:cNvPr id="3" name="TextBox 2"/>
          <p:cNvSpPr txBox="1"/>
          <p:nvPr/>
        </p:nvSpPr>
        <p:spPr>
          <a:xfrm>
            <a:off x="375386" y="727990"/>
            <a:ext cx="2820202" cy="7094250"/>
          </a:xfrm>
          <a:prstGeom prst="rect">
            <a:avLst/>
          </a:prstGeom>
          <a:noFill/>
        </p:spPr>
        <p:txBody>
          <a:bodyPr wrap="square" rtlCol="0">
            <a:spAutoFit/>
          </a:bodyPr>
          <a:lstStyle/>
          <a:p>
            <a:pPr>
              <a:spcBef>
                <a:spcPts val="600"/>
              </a:spcBef>
            </a:pPr>
            <a:r>
              <a:rPr lang="en-US" sz="1600" dirty="0">
                <a:latin typeface="San Francisco Text" charset="0"/>
                <a:ea typeface="San Francisco Text" charset="0"/>
                <a:cs typeface="San Francisco Text" charset="0"/>
              </a:rPr>
              <a:t>OUTLINE (continued) </a:t>
            </a:r>
          </a:p>
          <a:p>
            <a:pPr>
              <a:spcBef>
                <a:spcPts val="600"/>
              </a:spcBef>
            </a:pPr>
            <a:endParaRPr lang="en-GB" sz="1100" dirty="0">
              <a:latin typeface="San Francisco Text" charset="0"/>
              <a:ea typeface="San Francisco Text" charset="0"/>
              <a:cs typeface="San Francisco Text" charset="0"/>
            </a:endParaRPr>
          </a:p>
          <a:p>
            <a:pPr marL="628650" lvl="1" indent="-163513">
              <a:buBlip>
                <a:blip r:embed="rId8"/>
              </a:buBlip>
            </a:pPr>
            <a:r>
              <a:rPr lang="en-US" sz="1100" dirty="0">
                <a:latin typeface="San Francisco Text" charset="0"/>
                <a:ea typeface="San Francisco Text" charset="0"/>
                <a:cs typeface="San Francisco Text" charset="0"/>
              </a:rPr>
              <a:t>Explain data </a:t>
            </a:r>
            <a:r>
              <a:rPr lang="en-US" sz="1100" dirty="0" err="1">
                <a:latin typeface="San Francisco Text" charset="0"/>
                <a:ea typeface="San Francisco Text" charset="0"/>
                <a:cs typeface="San Francisco Text" charset="0"/>
              </a:rPr>
              <a:t>visualisation</a:t>
            </a:r>
            <a:r>
              <a:rPr lang="en-US" sz="1100" dirty="0">
                <a:latin typeface="San Francisco Text" charset="0"/>
                <a:ea typeface="San Francisco Text" charset="0"/>
                <a:cs typeface="San Francisco Text" charset="0"/>
              </a:rPr>
              <a:t> techniques and tools</a:t>
            </a:r>
          </a:p>
          <a:p>
            <a:pPr marL="628650" lvl="1" indent="-163513">
              <a:buBlip>
                <a:blip r:embed="rId8"/>
              </a:buBlip>
            </a:pPr>
            <a:r>
              <a:rPr lang="en-US" sz="1100" dirty="0">
                <a:latin typeface="San Francisco Text" charset="0"/>
                <a:ea typeface="San Francisco Text" charset="0"/>
                <a:cs typeface="San Francisco Text" charset="0"/>
              </a:rPr>
              <a:t>Describe key generative AI terms</a:t>
            </a:r>
          </a:p>
          <a:p>
            <a:pPr marL="628650" lvl="1" indent="-163513">
              <a:buBlip>
                <a:blip r:embed="rId8"/>
              </a:buBlip>
            </a:pPr>
            <a:r>
              <a:rPr lang="en-US" sz="1100" dirty="0">
                <a:latin typeface="San Francisco Text" charset="0"/>
                <a:ea typeface="San Francisco Text" charset="0"/>
                <a:cs typeface="San Francisco Text" charset="0"/>
              </a:rPr>
              <a:t>Describe the purpose and use of generative AI including large language models</a:t>
            </a:r>
          </a:p>
          <a:p>
            <a:pPr marL="628650" lvl="1" indent="-163513">
              <a:buBlip>
                <a:blip r:embed="rId8"/>
              </a:buBlip>
            </a:pPr>
            <a:r>
              <a:rPr lang="en-US" sz="1100" dirty="0">
                <a:latin typeface="San Francisco Text" charset="0"/>
                <a:ea typeface="San Francisco Text" charset="0"/>
                <a:cs typeface="San Francisco Text" charset="0"/>
              </a:rPr>
              <a:t>Describe how data is used to train AI in the Machine Learning process</a:t>
            </a:r>
          </a:p>
          <a:p>
            <a:pPr marL="171450" lvl="0" indent="-163513">
              <a:buBlip>
                <a:blip r:embed="rId8"/>
              </a:buBlip>
            </a:pPr>
            <a:r>
              <a:rPr lang="en-US" sz="1100" dirty="0">
                <a:latin typeface="San Francisco Text" charset="0"/>
                <a:ea typeface="San Francisco Text" charset="0"/>
                <a:cs typeface="San Francisco Text" charset="0"/>
              </a:rPr>
              <a:t>Using AI in your </a:t>
            </a:r>
            <a:r>
              <a:rPr lang="en-US" sz="1100" dirty="0" err="1">
                <a:latin typeface="San Francisco Text" charset="0"/>
                <a:ea typeface="San Francisco Text" charset="0"/>
                <a:cs typeface="San Francisco Text" charset="0"/>
              </a:rPr>
              <a:t>organisation</a:t>
            </a:r>
            <a:endParaRPr lang="en-US" sz="1100" dirty="0">
              <a:latin typeface="San Francisco Text" charset="0"/>
              <a:ea typeface="San Francisco Text" charset="0"/>
              <a:cs typeface="San Francisco Text" charset="0"/>
            </a:endParaRPr>
          </a:p>
          <a:p>
            <a:pPr marL="628650" lvl="1" indent="-163513">
              <a:buBlip>
                <a:blip r:embed="rId8"/>
              </a:buBlip>
            </a:pPr>
            <a:r>
              <a:rPr lang="en-US" sz="1100" dirty="0">
                <a:latin typeface="San Francisco Text" charset="0"/>
                <a:ea typeface="San Francisco Text" charset="0"/>
                <a:cs typeface="San Francisco Text" charset="0"/>
              </a:rPr>
              <a:t>Identify opportunities for AI in your </a:t>
            </a:r>
            <a:r>
              <a:rPr lang="en-US" sz="1100" dirty="0" err="1">
                <a:latin typeface="San Francisco Text" charset="0"/>
                <a:ea typeface="San Francisco Text" charset="0"/>
                <a:cs typeface="San Francisco Text" charset="0"/>
              </a:rPr>
              <a:t>organisation</a:t>
            </a:r>
            <a:endParaRPr lang="en-US" sz="1100" dirty="0">
              <a:latin typeface="San Francisco Text" charset="0"/>
              <a:ea typeface="San Francisco Text" charset="0"/>
              <a:cs typeface="San Francisco Text" charset="0"/>
            </a:endParaRPr>
          </a:p>
          <a:p>
            <a:pPr marL="628650" lvl="1" indent="-163513">
              <a:buBlip>
                <a:blip r:embed="rId8"/>
              </a:buBlip>
            </a:pPr>
            <a:r>
              <a:rPr lang="en-US" sz="1100" dirty="0">
                <a:latin typeface="San Francisco Text" charset="0"/>
                <a:ea typeface="San Francisco Text" charset="0"/>
                <a:cs typeface="San Francisco Text" charset="0"/>
              </a:rPr>
              <a:t>List the contents and structure of a business case</a:t>
            </a:r>
          </a:p>
          <a:p>
            <a:pPr marL="628650" lvl="1" indent="-163513">
              <a:buBlip>
                <a:blip r:embed="rId8"/>
              </a:buBlip>
            </a:pPr>
            <a:r>
              <a:rPr lang="en-US" sz="1100" dirty="0">
                <a:latin typeface="San Francisco Text" charset="0"/>
                <a:ea typeface="San Francisco Text" charset="0"/>
                <a:cs typeface="San Francisco Text" charset="0"/>
              </a:rPr>
              <a:t>Identify and </a:t>
            </a:r>
            <a:r>
              <a:rPr lang="en-US" sz="1100" dirty="0" err="1">
                <a:latin typeface="San Francisco Text" charset="0"/>
                <a:ea typeface="San Francisco Text" charset="0"/>
                <a:cs typeface="San Francisco Text" charset="0"/>
              </a:rPr>
              <a:t>categorise</a:t>
            </a:r>
            <a:r>
              <a:rPr lang="en-US" sz="1100" dirty="0">
                <a:latin typeface="San Francisco Text" charset="0"/>
                <a:ea typeface="San Francisco Text" charset="0"/>
                <a:cs typeface="San Francisco Text" charset="0"/>
              </a:rPr>
              <a:t> stakeholders relevant to an AI project</a:t>
            </a:r>
          </a:p>
          <a:p>
            <a:pPr marL="628650" lvl="1" indent="-163513">
              <a:buBlip>
                <a:blip r:embed="rId8"/>
              </a:buBlip>
            </a:pPr>
            <a:r>
              <a:rPr lang="en-US" sz="1100" dirty="0">
                <a:latin typeface="San Francisco Text" charset="0"/>
                <a:ea typeface="San Francisco Text" charset="0"/>
                <a:cs typeface="San Francisco Text" charset="0"/>
              </a:rPr>
              <a:t>Describe project management approaches</a:t>
            </a:r>
          </a:p>
          <a:p>
            <a:pPr marL="628650" lvl="1" indent="-163513">
              <a:buBlip>
                <a:blip r:embed="rId8"/>
              </a:buBlip>
            </a:pPr>
            <a:r>
              <a:rPr lang="en-US" sz="1100" dirty="0">
                <a:latin typeface="San Francisco Text" charset="0"/>
                <a:ea typeface="San Francisco Text" charset="0"/>
                <a:cs typeface="San Francisco Text" charset="0"/>
              </a:rPr>
              <a:t>Identify the risks, costs and benefits associated with a proposed solution</a:t>
            </a:r>
          </a:p>
          <a:p>
            <a:pPr marL="628650" lvl="1" indent="-163513">
              <a:buBlip>
                <a:blip r:embed="rId8"/>
              </a:buBlip>
            </a:pPr>
            <a:r>
              <a:rPr lang="en-US" sz="1100" dirty="0">
                <a:latin typeface="San Francisco Text" charset="0"/>
                <a:ea typeface="San Francisco Text" charset="0"/>
                <a:cs typeface="San Francisco Text" charset="0"/>
              </a:rPr>
              <a:t>Describe the ongoing governance activities required when implementing AI</a:t>
            </a:r>
          </a:p>
          <a:p>
            <a:pPr marL="171450" lvl="0" indent="-163513">
              <a:buBlip>
                <a:blip r:embed="rId8"/>
              </a:buBlip>
            </a:pPr>
            <a:r>
              <a:rPr lang="en-US" sz="1100" dirty="0">
                <a:latin typeface="San Francisco Text" charset="0"/>
                <a:ea typeface="San Francisco Text" charset="0"/>
                <a:cs typeface="San Francisco Text" charset="0"/>
              </a:rPr>
              <a:t>Future planning and impact - human plus machine</a:t>
            </a:r>
          </a:p>
          <a:p>
            <a:pPr marL="628650" lvl="1" indent="-163513">
              <a:buBlip>
                <a:blip r:embed="rId8"/>
              </a:buBlip>
            </a:pPr>
            <a:r>
              <a:rPr lang="en-US" sz="1100" dirty="0">
                <a:latin typeface="San Francisco Text" charset="0"/>
                <a:ea typeface="San Francisco Text" charset="0"/>
                <a:cs typeface="San Francisco Text" charset="0"/>
              </a:rPr>
              <a:t>Describe the roles and career opportunities presented by AI</a:t>
            </a:r>
          </a:p>
          <a:p>
            <a:pPr marL="628650" lvl="1" indent="-163513">
              <a:buBlip>
                <a:blip r:embed="rId8"/>
              </a:buBlip>
            </a:pPr>
            <a:r>
              <a:rPr lang="en-US" sz="1100" dirty="0">
                <a:latin typeface="San Francisco Text" charset="0"/>
                <a:ea typeface="San Francisco Text" charset="0"/>
                <a:cs typeface="San Francisco Text" charset="0"/>
              </a:rPr>
              <a:t>Identify AI uses in the real world</a:t>
            </a:r>
          </a:p>
          <a:p>
            <a:pPr marL="628650" lvl="1" indent="-163513">
              <a:buBlip>
                <a:blip r:embed="rId8"/>
              </a:buBlip>
            </a:pPr>
            <a:r>
              <a:rPr lang="en-US" sz="1100" dirty="0">
                <a:latin typeface="San Francisco Text" charset="0"/>
                <a:ea typeface="San Francisco Text" charset="0"/>
                <a:cs typeface="San Francisco Text" charset="0"/>
              </a:rPr>
              <a:t>Explain AI’s impact on society, and the future of AI</a:t>
            </a:r>
          </a:p>
          <a:p>
            <a:pPr marL="628650" lvl="1" indent="-163513">
              <a:buBlip>
                <a:blip r:embed="rId8"/>
              </a:buBlip>
            </a:pPr>
            <a:r>
              <a:rPr lang="en-US" sz="1100" dirty="0">
                <a:latin typeface="San Francisco Text" charset="0"/>
                <a:ea typeface="San Francisco Text" charset="0"/>
                <a:cs typeface="San Francisco Text" charset="0"/>
              </a:rPr>
              <a:t>Describe consciousness and its impact on ethical AI</a:t>
            </a:r>
          </a:p>
          <a:p>
            <a:endParaRPr lang="en-US" sz="1600" dirty="0">
              <a:latin typeface="San Francisco Text" charset="0"/>
              <a:ea typeface="San Francisco Text" charset="0"/>
              <a:cs typeface="San Francisco Text" charset="0"/>
            </a:endParaRPr>
          </a:p>
          <a:p>
            <a:endParaRPr lang="en-US" sz="1100" dirty="0">
              <a:latin typeface="San Francisco Text" charset="0"/>
              <a:ea typeface="San Francisco Text" charset="0"/>
              <a:cs typeface="San Francisco Text" charset="0"/>
            </a:endParaRPr>
          </a:p>
        </p:txBody>
      </p:sp>
    </p:spTree>
    <p:extLst>
      <p:ext uri="{BB962C8B-B14F-4D97-AF65-F5344CB8AC3E}">
        <p14:creationId xmlns:p14="http://schemas.microsoft.com/office/powerpoint/2010/main" val="964645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12745</TotalTime>
  <Words>788</Words>
  <Application>Microsoft Macintosh PowerPoint</Application>
  <PresentationFormat>A4 Paper (210x297 mm)</PresentationFormat>
  <Paragraphs>128</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Cambria Math</vt:lpstr>
      <vt:lpstr>San Francisco Text</vt:lpstr>
      <vt:lpstr>San Francisco Text Medium</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Beatrice L</dc:creator>
  <cp:lastModifiedBy>Arinc Scutr</cp:lastModifiedBy>
  <cp:revision>114</cp:revision>
  <cp:lastPrinted>2019-07-24T07:22:57Z</cp:lastPrinted>
  <dcterms:created xsi:type="dcterms:W3CDTF">2018-04-14T15:11:07Z</dcterms:created>
  <dcterms:modified xsi:type="dcterms:W3CDTF">2025-04-09T03:55:36Z</dcterms:modified>
</cp:coreProperties>
</file>