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8" r:id="rId2"/>
    <p:sldId id="271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ce L" initials="BL" lastIdx="1" clrIdx="0"/>
  <p:cmAuthor id="2" name="Beatrice L" initials="BL [2]" lastIdx="1" clrIdx="1"/>
  <p:cmAuthor id="3" name="Feisal Ismail" initials="FI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11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6"/>
    <p:restoredTop sz="94810"/>
  </p:normalViewPr>
  <p:slideViewPr>
    <p:cSldViewPr snapToGrid="0" snapToObjects="1">
      <p:cViewPr>
        <p:scale>
          <a:sx n="210" d="100"/>
          <a:sy n="210" d="100"/>
        </p:scale>
        <p:origin x="1376" y="-4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C260D-401B-BB4A-8532-9FE915B7A494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7C8AD-AEC4-3142-8CD4-3528A8152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30BDA-C199-2249-A0AA-2D1D69B7659D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1F2E8-D79B-044C-AF9A-AFE8B5B97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1F2E8-D79B-044C-AF9A-AFE8B5B976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1F2E8-D79B-044C-AF9A-AFE8B5B976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50593" y="936400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San Francisco Text Medium" charset="0"/>
                <a:ea typeface="San Francisco Text Medium" charset="0"/>
                <a:cs typeface="San Francisco Text Medium" charset="0"/>
              </a:defRPr>
            </a:lvl1pPr>
          </a:lstStyle>
          <a:p>
            <a:fld id="{54646DDD-950F-8B49-A6CE-887897B24145}" type="slidenum">
              <a:rPr lang="en-US" smtClean="0"/>
              <a:pPr/>
              <a:t>‹#›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ooter Placeholder 3"/>
              <p:cNvSpPr>
                <a:spLocks noGrp="1"/>
              </p:cNvSpPr>
              <p:nvPr>
                <p:ph type="ftr" sz="quarter" idx="11"/>
              </p:nvPr>
            </p:nvSpPr>
            <p:spPr>
              <a:xfrm>
                <a:off x="4380614" y="9364003"/>
                <a:ext cx="1422413" cy="365125"/>
              </a:xfrm>
            </p:spPr>
            <p:txBody>
              <a:bodyPr/>
              <a:lstStyle>
                <a:lvl1pPr>
                  <a:defRPr i="0">
                    <a:latin typeface="San Francisco Text" charset="0"/>
                    <a:ea typeface="San Francisco Text" charset="0"/>
                    <a:cs typeface="San Francisco Text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Copyright</m:t>
                      </m:r>
                      <m:r>
                        <a:rPr lang="en-US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 © 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Sapience</m:t>
                      </m:r>
                      <m:r>
                        <a:rPr lang="en-US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  |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Footer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xfrm>
                <a:off x="4380614" y="9364003"/>
                <a:ext cx="1422413" cy="365125"/>
              </a:xfrm>
              <a:blipFill rotWithShape="0">
                <a:blip r:embed="rId2"/>
                <a:stretch>
                  <a:fillRect t="-2333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33" y="9256285"/>
            <a:ext cx="406102" cy="36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1291" y="577534"/>
            <a:ext cx="5039825" cy="144974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6911E"/>
                </a:solidFill>
                <a:latin typeface="San Francisco Text" charset="0"/>
                <a:ea typeface="San Francisco Text" charset="0"/>
                <a:cs typeface="San Francisco Text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1488" y="2027238"/>
            <a:ext cx="5522912" cy="70739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San Francisco Text" charset="0"/>
                <a:ea typeface="San Francisco Text" charset="0"/>
                <a:cs typeface="San Francisco Text" charset="0"/>
              </a:defRPr>
            </a:lvl1pPr>
            <a:lvl2pPr marL="342900" indent="0">
              <a:buNone/>
              <a:defRPr sz="1200">
                <a:latin typeface="San Francisco Text" charset="0"/>
                <a:ea typeface="San Francisco Text" charset="0"/>
                <a:cs typeface="San Francisco Text" charset="0"/>
              </a:defRPr>
            </a:lvl2pPr>
            <a:lvl3pPr marL="685800" indent="0">
              <a:buNone/>
              <a:defRPr sz="1200">
                <a:latin typeface="San Francisco Text" charset="0"/>
                <a:ea typeface="San Francisco Text" charset="0"/>
                <a:cs typeface="San Francisco Text" charset="0"/>
              </a:defRPr>
            </a:lvl3pPr>
            <a:lvl4pPr marL="1028700" indent="0">
              <a:buNone/>
              <a:defRPr sz="1200">
                <a:latin typeface="San Francisco Text" charset="0"/>
                <a:ea typeface="San Francisco Text" charset="0"/>
                <a:cs typeface="San Francisco Text" charset="0"/>
              </a:defRPr>
            </a:lvl4pPr>
            <a:lvl5pPr marL="1371600" indent="0">
              <a:buNone/>
              <a:defRPr sz="1200">
                <a:latin typeface="San Francisco Text" charset="0"/>
                <a:ea typeface="San Francisco Text" charset="0"/>
                <a:cs typeface="San Francisco Tex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9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4749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3588"/>
            <a:ext cx="6858000" cy="4726212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56898" y="2275844"/>
            <a:ext cx="3283528" cy="608994"/>
          </a:xfrm>
          <a:prstGeom prst="rect">
            <a:avLst/>
          </a:prstGeom>
          <a:solidFill>
            <a:srgbClr val="F69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1292" y="5093083"/>
            <a:ext cx="6054743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 Francisco Text" charset="0"/>
                <a:ea typeface="San Francisco Text" charset="0"/>
                <a:cs typeface="San Francisco Text" charset="0"/>
              </a:rPr>
              <a:t>COURSE SYPNOSIS</a:t>
            </a:r>
          </a:p>
          <a:p>
            <a:endParaRPr lang="en-US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algn="just"/>
            <a:r>
              <a:rPr lang="en-US" sz="1100" dirty="0">
                <a:latin typeface="San Francisco Text" panose="02010604030202060204" pitchFamily="2" charset="77"/>
              </a:rPr>
              <a:t>ISO/IEC 27001 (ISO 27001) is an international standard for Information Security management. It provides a model to establish, implement, maintain and continually improve a risk-managed Information Security Management System (ISMS). </a:t>
            </a:r>
          </a:p>
          <a:p>
            <a:pPr algn="just"/>
            <a:endParaRPr lang="en-US" sz="1100" dirty="0">
              <a:latin typeface="San Francisco Text" panose="02010604030202060204" pitchFamily="2" charset="77"/>
            </a:endParaRPr>
          </a:p>
          <a:p>
            <a:pPr>
              <a:spcAft>
                <a:spcPts val="1125"/>
              </a:spcAft>
            </a:pPr>
            <a:r>
              <a:rPr lang="en-US" sz="1100" dirty="0">
                <a:latin typeface="San Francisco Text" panose="02010604030202060204" pitchFamily="2" charset="77"/>
              </a:rPr>
              <a:t>The standard forms the basis for effective management of sensitive, confidential information and for the application of information security controls. </a:t>
            </a:r>
            <a:r>
              <a:rPr lang="en-SG" sz="1100" b="0" i="0" dirty="0">
                <a:solidFill>
                  <a:srgbClr val="1F223C"/>
                </a:solidFill>
                <a:effectLst/>
                <a:latin typeface="metropolisregular"/>
              </a:rPr>
              <a:t>Demonstrating conformance to the ISO/IEC 27001 standard provides reassurance to sponsors, shareholders and customers that the organization has expert control over its risk management and data security</a:t>
            </a:r>
          </a:p>
          <a:p>
            <a:pPr algn="l">
              <a:spcAft>
                <a:spcPts val="1125"/>
              </a:spcAft>
            </a:pPr>
            <a:r>
              <a:rPr lang="en-US" sz="1100" dirty="0">
                <a:latin typeface="San Francisco Text" panose="02010604030202060204" pitchFamily="2" charset="77"/>
              </a:rPr>
              <a:t>This course will provide participants a </a:t>
            </a:r>
            <a:r>
              <a:rPr lang="en-SG" sz="1100" dirty="0">
                <a:latin typeface="San Francisco Text" panose="02010604030202060204" pitchFamily="2" charset="77"/>
              </a:rPr>
              <a:t>foundation level knowledge of how the standard operates in a typical organization and will also cover areas like Risk Management, Compliance, Cyber Security, Information Management &amp; Analysis</a:t>
            </a:r>
          </a:p>
          <a:p>
            <a:r>
              <a:rPr lang="en-SG" sz="1100" dirty="0">
                <a:latin typeface="San Francisco Text" panose="02010604030202060204" pitchFamily="2" charset="77"/>
              </a:rPr>
              <a:t>This course also focus on understanding the compliance requirements of a ISMS and how to conduct an audit of the ISMS against the requirements of the ISO27001 standard</a:t>
            </a:r>
          </a:p>
          <a:p>
            <a:pPr algn="just"/>
            <a:endParaRPr lang="en-US" sz="1100" dirty="0">
              <a:latin typeface="San Francisco Text" panose="02010604030202060204" pitchFamily="2" charset="7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2933" y="989237"/>
            <a:ext cx="43714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6911E"/>
                </a:solidFill>
                <a:latin typeface="San Francisco Text" charset="0"/>
                <a:ea typeface="San Francisco Text" charset="0"/>
                <a:cs typeface="San Francisco Text" charset="0"/>
              </a:rPr>
              <a:t>ISO/IEC 27001 Auditor</a:t>
            </a:r>
            <a:endParaRPr lang="en-US" dirty="0">
              <a:solidFill>
                <a:srgbClr val="F6911E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Based on ISO27001:2022</a:t>
            </a:r>
            <a:endParaRPr lang="en-US" sz="3200" dirty="0">
              <a:solidFill>
                <a:schemeClr val="bg1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06" y="9296080"/>
            <a:ext cx="1297129" cy="2115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1559" y="2380286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TRAINING DATASHEET</a:t>
            </a:r>
            <a:endParaRPr lang="en-US" dirty="0">
              <a:solidFill>
                <a:schemeClr val="bg1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506" y="3067692"/>
            <a:ext cx="54723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An instructor-led classroom training providing a foundational understanding of the compliance requirements of the Information Security Management System (ISMS) and what is needed  for audit a ISMS against the requirements of the ISO27001:2022 standard</a:t>
            </a:r>
            <a:endParaRPr lang="en-GB" sz="1100" dirty="0">
              <a:solidFill>
                <a:schemeClr val="bg1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19FFC7-9561-AC49-9FB0-8E8CB06B38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2" y="9144000"/>
            <a:ext cx="2055518" cy="5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4236"/>
            <a:ext cx="3425578" cy="75448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0" y="7826161"/>
            <a:ext cx="6858000" cy="1298789"/>
          </a:xfrm>
          <a:prstGeom prst="rect">
            <a:avLst/>
          </a:prstGeom>
          <a:solidFill>
            <a:srgbClr val="F69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90685" y="413043"/>
            <a:ext cx="2895364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CERTIFICATION 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Delegates who successfully completed the course and pass the exam will be recognized as ISO27001 Auditor certified under the APMG certification scheme. 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For those delegates who do not meet the requirements stipulated in pre-requisites stated above or fail the exam would be awarded a course attendance certificate only.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PRE-REQUISITES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It is recommended (not mandated) that candidates hold the APMG ISO/IEC 27001 Foundation level (or equivalent qualification) before attending this course. The Auditor level assumes candidates have knowledge of the ISO/IEC 27001 and ISO 19011 standards, and their application in a given situation</a:t>
            </a:r>
          </a:p>
          <a:p>
            <a:endParaRPr lang="en-US" sz="16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PRE-COURSE READING</a:t>
            </a:r>
          </a:p>
          <a:p>
            <a:endParaRPr lang="en-US" sz="1100" dirty="0">
              <a:latin typeface="San Francisco Text" panose="02010604030202060204" pitchFamily="2" charset="77"/>
              <a:ea typeface="San Francisco Text" charset="0"/>
              <a:cs typeface="San Francisco Text" charset="0"/>
            </a:endParaRPr>
          </a:p>
          <a:p>
            <a:pPr algn="just">
              <a:spcAft>
                <a:spcPts val="0"/>
              </a:spcAft>
            </a:pPr>
            <a:r>
              <a:rPr lang="en-US" sz="1100" dirty="0">
                <a:latin typeface="San Francisco Text" panose="02010604030202060204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There are no pre-course reading materials needed for this course although candidates are encouraged to have the ISO/IEC27000 standards available and also be familiar with the standards</a:t>
            </a:r>
            <a:endParaRPr lang="en-SG" sz="1200" dirty="0">
              <a:latin typeface="San Francisco Text" panose="02010604030202060204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EXAMINATION FORMAT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Multiple choice format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40 questions per paper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20 marks or more required to pass (out of 40 available) – 50%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120 minute duration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Open book: ISO/IEC 27001:2022, ISO/IEC 27002:2022, ISO 19011:2018, APMG ISO/IEC 27001 Supplementary Paper</a:t>
            </a:r>
          </a:p>
          <a:p>
            <a:endParaRPr lang="en-US" sz="14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endParaRPr lang="en-US" sz="14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endParaRPr lang="en-US" sz="1200" dirty="0"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547" y="7957848"/>
            <a:ext cx="5956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CONTACT US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#02-01 243 Beach Road Singapore 189754 	         +65 6729 2976  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enquiries@sapience-consulting.com</a:t>
            </a:r>
            <a:endParaRPr lang="en-US" sz="1200" dirty="0">
              <a:solidFill>
                <a:schemeClr val="bg1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www.sapience-consulting.com</a:t>
            </a:r>
            <a:endParaRPr lang="en-US" sz="1200" dirty="0">
              <a:solidFill>
                <a:schemeClr val="bg1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63" y="9382213"/>
            <a:ext cx="1297129" cy="2115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03" y="8723775"/>
            <a:ext cx="137400" cy="108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63" y="8527234"/>
            <a:ext cx="126055" cy="126000"/>
          </a:xfrm>
          <a:prstGeom prst="rect">
            <a:avLst/>
          </a:prstGeom>
        </p:spPr>
      </p:pic>
      <p:pic>
        <p:nvPicPr>
          <p:cNvPr id="1028" name="Picture 4" descr="http://chittagongit.com/images/location-icon-white-png/location-icon-white-png-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42" y="8510872"/>
            <a:ext cx="146657" cy="1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30" y="8905444"/>
            <a:ext cx="108000" cy="1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33B3F7-63E6-3F4E-8CF9-914FDF2DC36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2" y="9229512"/>
            <a:ext cx="2055518" cy="5169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5107" y="413043"/>
            <a:ext cx="2895364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COURSE DURATION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2 Days Instructor Led Classroom Training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OUTLINE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The scope and purpose of ISO/IEC 27001 and how it can be used.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The key terms and definitions used in the ISO/IEC 27000 series.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How to audit organizations to identify conformity with ISO 27001.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How to evaluate the principles of risk management - including risk identification, analysis and evaluation.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How to propose appropriate treatments and controls to reduce information security risk, support business objectives and improve information security.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Leading organizations through an audit program.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Directing audit teams.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Evaluating the effectiveness of applied corrective actions to maintain ISMS conformity with ISO 27001.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San Francisco Text" charset="0"/>
                <a:ea typeface="San Francisco Text" charset="0"/>
                <a:cs typeface="San Francisco Text" charset="0"/>
              </a:rPr>
              <a:t>WHO SHOULD ATTEND</a:t>
            </a:r>
          </a:p>
          <a:p>
            <a:pPr lvl="0"/>
            <a:endParaRPr lang="en-GB" sz="1100" dirty="0">
              <a:solidFill>
                <a:prstClr val="black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  <a:p>
            <a:pPr lvl="0"/>
            <a:r>
              <a:rPr lang="en-GB" sz="1100" dirty="0">
                <a:solidFill>
                  <a:prstClr val="black"/>
                </a:solidFill>
                <a:latin typeface="San Francisco Text" charset="0"/>
                <a:ea typeface="San Francisco Text" charset="0"/>
                <a:cs typeface="San Francisco Text" charset="0"/>
              </a:rPr>
              <a:t>This certification is aimed at those who are:</a:t>
            </a:r>
          </a:p>
          <a:p>
            <a:pPr marL="171450" lvl="0" indent="-171450">
              <a:buBlip>
                <a:blip r:embed="rId3"/>
              </a:buBlip>
            </a:pPr>
            <a:r>
              <a:rPr lang="en-GB" sz="1100" dirty="0">
                <a:solidFill>
                  <a:prstClr val="black"/>
                </a:solidFill>
                <a:latin typeface="San Francisco Text" charset="0"/>
                <a:ea typeface="San Francisco Text" charset="0"/>
                <a:cs typeface="San Francisco Text" charset="0"/>
              </a:rPr>
              <a:t>Third-party auditors working for Certification Bodies, responsible for conducting audits which certify organizations against ISO 27001 and ISO 19011.</a:t>
            </a:r>
          </a:p>
          <a:p>
            <a:pPr marL="171450" lvl="0" indent="-171450">
              <a:buBlip>
                <a:blip r:embed="rId3"/>
              </a:buBlip>
            </a:pPr>
            <a:r>
              <a:rPr lang="en-GB" sz="1100" dirty="0">
                <a:solidFill>
                  <a:prstClr val="black"/>
                </a:solidFill>
                <a:latin typeface="San Francisco Text" charset="0"/>
                <a:ea typeface="San Francisco Text" charset="0"/>
                <a:cs typeface="San Francisco Text" charset="0"/>
              </a:rPr>
              <a:t>Internal auditors seeking to understand the specific requirements of auditing Information Security Management Systems needed to confirm that an organization conforms to the ISO 27001 or ISO 19011 standard.</a:t>
            </a:r>
          </a:p>
          <a:p>
            <a:endParaRPr lang="en-US" sz="16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endParaRPr lang="en-US" sz="1600" dirty="0"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0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PIENCE - TRAINING DATASHEET v1.2" id="{712BE12A-6A1A-B64D-A8A0-366D1D0AF337}" vid="{C80F1C84-F47F-DF42-815C-92D168416B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595</Words>
  <Application>Microsoft Macintosh PowerPoint</Application>
  <PresentationFormat>A4 Paper (210x297 mm)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metropolisregular</vt:lpstr>
      <vt:lpstr>San Francisco Text</vt:lpstr>
      <vt:lpstr>San Francisco Text Medium</vt:lpstr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Lionel Seaw</dc:creator>
  <cp:lastModifiedBy>Lionel Seaw</cp:lastModifiedBy>
  <cp:revision>9</cp:revision>
  <cp:lastPrinted>2019-04-22T15:25:51Z</cp:lastPrinted>
  <dcterms:created xsi:type="dcterms:W3CDTF">2019-04-22T15:07:32Z</dcterms:created>
  <dcterms:modified xsi:type="dcterms:W3CDTF">2024-11-08T01:20:24Z</dcterms:modified>
</cp:coreProperties>
</file>